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94.xml" ContentType="application/vnd.openxmlformats-officedocument.presentationml.slide+xml"/>
  <Override PartName="/ppt/slides/slide11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s/slide102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s/slide99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slides/slide107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95.xml" ContentType="application/vnd.openxmlformats-officedocument.presentationml.slide+xml"/>
  <Override PartName="/ppt/slides/slide103.xml" ContentType="application/vnd.openxmlformats-officedocument.presentationml.slide+xml"/>
  <Override PartName="/ppt/slides/slide10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93.xml" ContentType="application/vnd.openxmlformats-officedocument.presentationml.slide+xml"/>
  <Override PartName="/ppt/slides/slide101.xml" ContentType="application/vnd.openxmlformats-officedocument.presentationml.slide+xml"/>
  <Override PartName="/ppt/slides/slide112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s/slide91.xml" ContentType="application/vnd.openxmlformats-officedocument.presentationml.slide+xml"/>
  <Override PartName="/ppt/slides/slide110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89.xml" ContentType="application/vnd.openxmlformats-officedocument.presentationml.slide+xml"/>
  <Override PartName="/ppt/slides/slide98.xml" ContentType="application/vnd.openxmlformats-officedocument.presentationml.slide+xml"/>
  <Override PartName="/ppt/slides/slide108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slides/slide87.xml" ContentType="application/vnd.openxmlformats-officedocument.presentationml.slide+xml"/>
  <Override PartName="/ppt/slides/slide96.xml" ContentType="application/vnd.openxmlformats-officedocument.presentationml.slide+xml"/>
  <Override PartName="/ppt/slides/slide106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s/slide104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s/slide92.xml" ContentType="application/vnd.openxmlformats-officedocument.presentationml.slide+xml"/>
  <Override PartName="/ppt/slides/slide111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Override PartName="/ppt/slides/slide100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79.xml" ContentType="application/vnd.openxmlformats-officedocument.presentationml.slide+xml"/>
  <Override PartName="/ppt/slides/slide109.xml" ContentType="application/vnd.openxmlformats-officedocument.presentationml.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s/slide9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5"/>
  </p:notesMasterIdLst>
  <p:sldIdLst>
    <p:sldId id="328" r:id="rId2"/>
    <p:sldId id="336" r:id="rId3"/>
    <p:sldId id="343" r:id="rId4"/>
    <p:sldId id="334" r:id="rId5"/>
    <p:sldId id="335" r:id="rId6"/>
    <p:sldId id="333" r:id="rId7"/>
    <p:sldId id="329" r:id="rId8"/>
    <p:sldId id="330" r:id="rId9"/>
    <p:sldId id="331" r:id="rId10"/>
    <p:sldId id="332" r:id="rId11"/>
    <p:sldId id="280" r:id="rId12"/>
    <p:sldId id="285" r:id="rId13"/>
    <p:sldId id="315" r:id="rId14"/>
    <p:sldId id="316" r:id="rId15"/>
    <p:sldId id="282" r:id="rId16"/>
    <p:sldId id="314" r:id="rId17"/>
    <p:sldId id="286" r:id="rId18"/>
    <p:sldId id="268" r:id="rId19"/>
    <p:sldId id="350" r:id="rId20"/>
    <p:sldId id="351" r:id="rId21"/>
    <p:sldId id="358" r:id="rId22"/>
    <p:sldId id="353" r:id="rId23"/>
    <p:sldId id="354" r:id="rId24"/>
    <p:sldId id="355" r:id="rId25"/>
    <p:sldId id="283" r:id="rId26"/>
    <p:sldId id="306" r:id="rId27"/>
    <p:sldId id="348" r:id="rId28"/>
    <p:sldId id="356" r:id="rId29"/>
    <p:sldId id="357" r:id="rId30"/>
    <p:sldId id="359" r:id="rId31"/>
    <p:sldId id="360" r:id="rId32"/>
    <p:sldId id="311" r:id="rId33"/>
    <p:sldId id="301" r:id="rId34"/>
    <p:sldId id="322" r:id="rId35"/>
    <p:sldId id="319" r:id="rId36"/>
    <p:sldId id="320" r:id="rId37"/>
    <p:sldId id="304" r:id="rId38"/>
    <p:sldId id="321" r:id="rId39"/>
    <p:sldId id="308" r:id="rId40"/>
    <p:sldId id="323" r:id="rId41"/>
    <p:sldId id="324" r:id="rId42"/>
    <p:sldId id="325" r:id="rId43"/>
    <p:sldId id="326" r:id="rId44"/>
    <p:sldId id="344" r:id="rId45"/>
    <p:sldId id="345" r:id="rId46"/>
    <p:sldId id="327" r:id="rId47"/>
    <p:sldId id="337" r:id="rId48"/>
    <p:sldId id="341" r:id="rId49"/>
    <p:sldId id="338" r:id="rId50"/>
    <p:sldId id="339" r:id="rId51"/>
    <p:sldId id="340" r:id="rId52"/>
    <p:sldId id="309" r:id="rId53"/>
    <p:sldId id="284" r:id="rId54"/>
    <p:sldId id="342" r:id="rId55"/>
    <p:sldId id="346" r:id="rId56"/>
    <p:sldId id="347" r:id="rId57"/>
    <p:sldId id="361" r:id="rId58"/>
    <p:sldId id="362" r:id="rId59"/>
    <p:sldId id="363" r:id="rId60"/>
    <p:sldId id="364" r:id="rId61"/>
    <p:sldId id="365" r:id="rId62"/>
    <p:sldId id="366" r:id="rId63"/>
    <p:sldId id="367" r:id="rId64"/>
    <p:sldId id="368" r:id="rId65"/>
    <p:sldId id="369" r:id="rId66"/>
    <p:sldId id="370" r:id="rId67"/>
    <p:sldId id="371" r:id="rId68"/>
    <p:sldId id="372" r:id="rId69"/>
    <p:sldId id="373" r:id="rId70"/>
    <p:sldId id="374" r:id="rId71"/>
    <p:sldId id="375" r:id="rId72"/>
    <p:sldId id="376" r:id="rId73"/>
    <p:sldId id="377" r:id="rId74"/>
    <p:sldId id="378" r:id="rId75"/>
    <p:sldId id="417" r:id="rId76"/>
    <p:sldId id="379" r:id="rId77"/>
    <p:sldId id="380" r:id="rId78"/>
    <p:sldId id="381" r:id="rId79"/>
    <p:sldId id="382" r:id="rId80"/>
    <p:sldId id="383" r:id="rId81"/>
    <p:sldId id="384" r:id="rId82"/>
    <p:sldId id="385" r:id="rId83"/>
    <p:sldId id="386" r:id="rId84"/>
    <p:sldId id="387" r:id="rId85"/>
    <p:sldId id="388" r:id="rId86"/>
    <p:sldId id="389" r:id="rId87"/>
    <p:sldId id="390" r:id="rId88"/>
    <p:sldId id="391" r:id="rId89"/>
    <p:sldId id="392" r:id="rId90"/>
    <p:sldId id="393" r:id="rId91"/>
    <p:sldId id="394" r:id="rId92"/>
    <p:sldId id="395" r:id="rId93"/>
    <p:sldId id="396" r:id="rId94"/>
    <p:sldId id="397" r:id="rId95"/>
    <p:sldId id="398" r:id="rId96"/>
    <p:sldId id="399" r:id="rId97"/>
    <p:sldId id="400" r:id="rId98"/>
    <p:sldId id="401" r:id="rId99"/>
    <p:sldId id="402" r:id="rId100"/>
    <p:sldId id="403" r:id="rId101"/>
    <p:sldId id="404" r:id="rId102"/>
    <p:sldId id="405" r:id="rId103"/>
    <p:sldId id="406" r:id="rId104"/>
    <p:sldId id="407" r:id="rId105"/>
    <p:sldId id="408" r:id="rId106"/>
    <p:sldId id="409" r:id="rId107"/>
    <p:sldId id="410" r:id="rId108"/>
    <p:sldId id="411" r:id="rId109"/>
    <p:sldId id="412" r:id="rId110"/>
    <p:sldId id="413" r:id="rId111"/>
    <p:sldId id="414" r:id="rId112"/>
    <p:sldId id="415" r:id="rId113"/>
    <p:sldId id="416" r:id="rId1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74" autoAdjust="0"/>
    <p:restoredTop sz="94660"/>
  </p:normalViewPr>
  <p:slideViewPr>
    <p:cSldViewPr>
      <p:cViewPr varScale="1">
        <p:scale>
          <a:sx n="88" d="100"/>
          <a:sy n="88" d="100"/>
        </p:scale>
        <p:origin x="-1118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slide" Target="slides/slide109.xml"/><Relationship Id="rId11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940367-F9FE-4D77-93ED-575F9D5AAA95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9A60C-43AC-4357-8665-98524C2447A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A9A60C-43AC-4357-8665-98524C2447A8}" type="slidenum">
              <a:rPr lang="en-US" smtClean="0"/>
              <a:pPr/>
              <a:t>41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A9A60C-43AC-4357-8665-98524C2447A8}" type="slidenum">
              <a:rPr lang="en-US" smtClean="0"/>
              <a:pPr/>
              <a:t>42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A9A60C-43AC-4357-8665-98524C2447A8}" type="slidenum">
              <a:rPr lang="en-US" smtClean="0"/>
              <a:pPr/>
              <a:t>43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A9A60C-43AC-4357-8665-98524C2447A8}" type="slidenum">
              <a:rPr lang="en-US" smtClean="0"/>
              <a:pPr/>
              <a:t>98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A9A60C-43AC-4357-8665-98524C2447A8}" type="slidenum">
              <a:rPr lang="en-US" smtClean="0"/>
              <a:pPr/>
              <a:t>99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A9A60C-43AC-4357-8665-98524C2447A8}" type="slidenum">
              <a:rPr lang="en-US" smtClean="0"/>
              <a:pPr/>
              <a:t>100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2013-10-25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90600" y="2234625"/>
            <a:ext cx="7148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STRASA Data Management Development</a:t>
            </a:r>
            <a:endParaRPr lang="en-US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90600" y="2653605"/>
            <a:ext cx="784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share/</a:t>
            </a:r>
            <a:r>
              <a:rPr lang="en-US" sz="2800" dirty="0" err="1" smtClean="0"/>
              <a:t>unshare</a:t>
            </a:r>
            <a:r>
              <a:rPr lang="en-US" sz="2800" dirty="0" smtClean="0"/>
              <a:t> the data to public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1524000"/>
            <a:ext cx="2150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Maintenance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2133600"/>
            <a:ext cx="18160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Study Data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657600"/>
            <a:ext cx="784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update user profile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2709" y="3124200"/>
            <a:ext cx="1930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User Profile</a:t>
            </a:r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990600" y="4572000"/>
            <a:ext cx="784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add, edit delete program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9584" y="4048780"/>
            <a:ext cx="1451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Program</a:t>
            </a:r>
            <a:endParaRPr lang="en-US" sz="2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90600" y="5496580"/>
            <a:ext cx="784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add, edit delete project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3400" y="5039380"/>
            <a:ext cx="12398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Project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914400" y="381000"/>
            <a:ext cx="7467600" cy="624840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6324600" cy="1447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600" y="1981200"/>
            <a:ext cx="6324600" cy="381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71600" y="1219200"/>
            <a:ext cx="6324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219200" y="685800"/>
            <a:ext cx="1863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Search </a:t>
            </a:r>
            <a:r>
              <a:rPr lang="en-US" sz="1400" dirty="0" err="1" smtClean="0">
                <a:solidFill>
                  <a:schemeClr val="tx2"/>
                </a:solidFill>
              </a:rPr>
              <a:t>Germplasm</a:t>
            </a:r>
            <a:r>
              <a:rPr lang="en-US" sz="1400" dirty="0" smtClean="0">
                <a:solidFill>
                  <a:schemeClr val="tx2"/>
                </a:solidFill>
              </a:rPr>
              <a:t> By: 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71800" y="685800"/>
            <a:ext cx="1676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flipV="1">
            <a:off x="44196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124200" y="685800"/>
            <a:ext cx="1293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Key Characteristic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4724400" y="685800"/>
            <a:ext cx="1219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2800" y="685800"/>
            <a:ext cx="5334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Go</a:t>
            </a:r>
            <a:endParaRPr lang="en-US" sz="1200" dirty="0"/>
          </a:p>
        </p:txBody>
      </p:sp>
      <p:sp>
        <p:nvSpPr>
          <p:cNvPr id="35" name="Rectangle 34"/>
          <p:cNvSpPr/>
          <p:nvPr/>
        </p:nvSpPr>
        <p:spPr>
          <a:xfrm>
            <a:off x="5867400" y="990600"/>
            <a:ext cx="1447800" cy="838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724400" y="762000"/>
            <a:ext cx="1143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Biotic</a:t>
            </a:r>
            <a:endParaRPr 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4920343" y="1156939"/>
            <a:ext cx="2902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5240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64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2763587" y="1752600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Name1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75000"/>
                  </a:schemeClr>
                </a:solidFill>
              </a:rPr>
              <a:t>IR 65</a:t>
            </a:r>
            <a:endParaRPr lang="en-US" sz="1200" u="sn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63587" y="20852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2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1054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23" name="TextBox 14"/>
          <p:cNvSpPr txBox="1"/>
          <p:nvPr/>
        </p:nvSpPr>
        <p:spPr>
          <a:xfrm>
            <a:off x="1447800" y="1295400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Germplasm</a:t>
            </a:r>
            <a:r>
              <a:rPr lang="en-US" sz="1200" dirty="0" smtClean="0">
                <a:solidFill>
                  <a:schemeClr val="bg1"/>
                </a:solidFill>
              </a:rPr>
              <a:t>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5021" y="132320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Other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10040" y="12954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743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290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029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3246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054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15240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66</a:t>
            </a:r>
            <a:endParaRPr 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2763587" y="23900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3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51054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57" name="Rectangle 56"/>
          <p:cNvSpPr/>
          <p:nvPr/>
        </p:nvSpPr>
        <p:spPr>
          <a:xfrm>
            <a:off x="1371600" y="3733800"/>
            <a:ext cx="6324600" cy="266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371600" y="3429000"/>
            <a:ext cx="149758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Detail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5943600" y="9906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Blast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895600" y="3429000"/>
            <a:ext cx="111216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Study Tested</a:t>
            </a:r>
            <a:endParaRPr lang="en-US" sz="1400" dirty="0"/>
          </a:p>
        </p:txBody>
      </p:sp>
      <p:grpSp>
        <p:nvGrpSpPr>
          <p:cNvPr id="2" name="Group 47"/>
          <p:cNvGrpSpPr/>
          <p:nvPr/>
        </p:nvGrpSpPr>
        <p:grpSpPr>
          <a:xfrm>
            <a:off x="1600200" y="3886200"/>
            <a:ext cx="5562600" cy="2438400"/>
            <a:chOff x="1905000" y="1676400"/>
            <a:chExt cx="6324600" cy="3048000"/>
          </a:xfrm>
        </p:grpSpPr>
        <p:sp>
          <p:nvSpPr>
            <p:cNvPr id="49" name="Rectangle 48"/>
            <p:cNvSpPr/>
            <p:nvPr/>
          </p:nvSpPr>
          <p:spPr>
            <a:xfrm>
              <a:off x="1905000" y="2057400"/>
              <a:ext cx="6324600" cy="2667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905000" y="2438400"/>
              <a:ext cx="6324600" cy="381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905000" y="1676400"/>
              <a:ext cx="63246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221313" y="1752600"/>
              <a:ext cx="7160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Program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57400" y="2209800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</a:t>
              </a:r>
              <a:endParaRPr lang="en-US" sz="12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296987" y="2209800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1</a:t>
              </a:r>
              <a:endParaRPr lang="en-US" sz="12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57400" y="2542401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 smtClean="0">
                  <a:solidFill>
                    <a:schemeClr val="tx2">
                      <a:lumMod val="75000"/>
                    </a:schemeClr>
                  </a:solidFill>
                </a:rPr>
                <a:t>Study 2</a:t>
              </a:r>
              <a:endParaRPr lang="en-US" sz="1200" u="sng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296987" y="25424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2</a:t>
              </a:r>
              <a:endParaRPr lang="en-US" sz="12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638800" y="25424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74" name="TextBox 14"/>
            <p:cNvSpPr txBox="1"/>
            <p:nvPr/>
          </p:nvSpPr>
          <p:spPr>
            <a:xfrm>
              <a:off x="1981200" y="17526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258399" y="1752600"/>
              <a:ext cx="627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Project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643440" y="1752600"/>
              <a:ext cx="4525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Year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7" name="Straight Connector 76"/>
            <p:cNvCxnSpPr/>
            <p:nvPr/>
          </p:nvCxnSpPr>
          <p:spPr>
            <a:xfrm>
              <a:off x="3276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4157597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5562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8580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5638800" y="2209800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57400" y="2847201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3</a:t>
              </a:r>
              <a:endParaRPr lang="en-US" sz="12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96987" y="28472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3</a:t>
              </a:r>
              <a:endParaRPr lang="en-US" sz="12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638800" y="28472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</p:grpSp>
      <p:sp>
        <p:nvSpPr>
          <p:cNvPr id="61" name="Isosceles Triangle 60"/>
          <p:cNvSpPr/>
          <p:nvPr/>
        </p:nvSpPr>
        <p:spPr>
          <a:xfrm flipV="1">
            <a:off x="57150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5943600" y="12192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Bacterial Light</a:t>
            </a:r>
            <a:endParaRPr lang="en-US" sz="1200" dirty="0"/>
          </a:p>
        </p:txBody>
      </p:sp>
      <p:sp>
        <p:nvSpPr>
          <p:cNvPr id="63" name="TextBox 62"/>
          <p:cNvSpPr txBox="1"/>
          <p:nvPr/>
        </p:nvSpPr>
        <p:spPr>
          <a:xfrm>
            <a:off x="5943600" y="14478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Tungo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6019800" y="685800"/>
            <a:ext cx="1219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Isosceles Triangle 84"/>
          <p:cNvSpPr/>
          <p:nvPr/>
        </p:nvSpPr>
        <p:spPr>
          <a:xfrm flipV="1">
            <a:off x="70104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6858000" y="3200400"/>
            <a:ext cx="8382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Export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</a:t>
            </a:r>
            <a:r>
              <a:rPr lang="en-US" sz="2000" dirty="0" err="1" smtClean="0"/>
              <a:t>Germplasm</a:t>
            </a:r>
            <a:r>
              <a:rPr lang="en-US" sz="2000" dirty="0" smtClean="0"/>
              <a:t>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90600" y="2590800"/>
            <a:ext cx="13164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Key Characteristic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514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Biotic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581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4005590" y="2590800"/>
            <a:ext cx="527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Equal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4876800" y="2590800"/>
            <a:ext cx="1066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590800" y="3124200"/>
              <a:ext cx="1824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5373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Biotic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2819400" y="3505200"/>
            <a:ext cx="4875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Blast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5373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Biotic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2819400" y="3733800"/>
            <a:ext cx="5636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Tungo</a:t>
            </a:r>
            <a:endParaRPr lang="en-US" sz="1200" dirty="0"/>
          </a:p>
        </p:txBody>
      </p:sp>
      <p:grpSp>
        <p:nvGrpSpPr>
          <p:cNvPr id="3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429622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/>
              <a:t>Additional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6" name="Group 92"/>
          <p:cNvGrpSpPr/>
          <p:nvPr/>
        </p:nvGrpSpPr>
        <p:grpSpPr>
          <a:xfrm>
            <a:off x="2286000" y="4724400"/>
            <a:ext cx="2971800" cy="1219200"/>
            <a:chOff x="1143000" y="3733800"/>
            <a:chExt cx="2971800" cy="1219200"/>
          </a:xfrm>
        </p:grpSpPr>
        <p:sp>
          <p:nvSpPr>
            <p:cNvPr id="66" name="Rectangle 65"/>
            <p:cNvSpPr/>
            <p:nvPr/>
          </p:nvSpPr>
          <p:spPr>
            <a:xfrm>
              <a:off x="1143000" y="3733800"/>
              <a:ext cx="2971800" cy="1219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" name="Group 91"/>
            <p:cNvGrpSpPr/>
            <p:nvPr/>
          </p:nvGrpSpPr>
          <p:grpSpPr>
            <a:xfrm>
              <a:off x="1295400" y="3886200"/>
              <a:ext cx="2590800" cy="990600"/>
              <a:chOff x="1295400" y="3886200"/>
              <a:chExt cx="2590800" cy="990600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1295400" y="3886200"/>
                <a:ext cx="2590800" cy="9906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1569894" y="4495800"/>
                <a:ext cx="79230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Parent</a:t>
                </a:r>
                <a:endParaRPr lang="en-US" sz="1200" dirty="0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1557171" y="4218801"/>
                <a:ext cx="90281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err="1" smtClean="0"/>
                  <a:t>Othername</a:t>
                </a:r>
                <a:endParaRPr lang="en-US" sz="1200" dirty="0"/>
              </a:p>
            </p:txBody>
          </p:sp>
          <p:cxnSp>
            <p:nvCxnSpPr>
              <p:cNvPr id="83" name="Straight Connector 82"/>
              <p:cNvCxnSpPr/>
              <p:nvPr/>
            </p:nvCxnSpPr>
            <p:spPr>
              <a:xfrm>
                <a:off x="1295400" y="4495800"/>
                <a:ext cx="2590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Rectangle 83"/>
              <p:cNvSpPr/>
              <p:nvPr/>
            </p:nvSpPr>
            <p:spPr>
              <a:xfrm>
                <a:off x="1295400" y="3886200"/>
                <a:ext cx="2590800" cy="3048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1371600" y="3886200"/>
                <a:ext cx="69063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Variable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1371600" y="4267200"/>
                <a:ext cx="152400" cy="152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1371600" y="4572000"/>
                <a:ext cx="152400" cy="152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5" name="TextBox 94"/>
          <p:cNvSpPr txBox="1"/>
          <p:nvPr/>
        </p:nvSpPr>
        <p:spPr>
          <a:xfrm>
            <a:off x="2438400" y="510540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4800600" y="5181600"/>
            <a:ext cx="228600" cy="685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Isosceles Triangle 103"/>
          <p:cNvSpPr/>
          <p:nvPr/>
        </p:nvSpPr>
        <p:spPr>
          <a:xfrm flipV="1">
            <a:off x="4800600" y="56388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/>
          <p:cNvSpPr txBox="1"/>
          <p:nvPr/>
        </p:nvSpPr>
        <p:spPr>
          <a:xfrm>
            <a:off x="2438400" y="541020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4" name="Rectangle 113"/>
          <p:cNvSpPr/>
          <p:nvPr/>
        </p:nvSpPr>
        <p:spPr>
          <a:xfrm>
            <a:off x="4724400" y="2895600"/>
            <a:ext cx="1447800" cy="838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grpSp>
        <p:nvGrpSpPr>
          <p:cNvPr id="8" name="Group 119"/>
          <p:cNvGrpSpPr/>
          <p:nvPr/>
        </p:nvGrpSpPr>
        <p:grpSpPr>
          <a:xfrm>
            <a:off x="4724400" y="2590800"/>
            <a:ext cx="1371600" cy="1038999"/>
            <a:chOff x="5867400" y="685800"/>
            <a:chExt cx="1371600" cy="1038999"/>
          </a:xfrm>
        </p:grpSpPr>
        <p:sp>
          <p:nvSpPr>
            <p:cNvPr id="115" name="TextBox 114"/>
            <p:cNvSpPr txBox="1"/>
            <p:nvPr/>
          </p:nvSpPr>
          <p:spPr>
            <a:xfrm>
              <a:off x="5943600" y="990600"/>
              <a:ext cx="121920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Blast</a:t>
              </a:r>
              <a:endParaRPr lang="en-US" sz="1200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943600" y="1219200"/>
              <a:ext cx="121920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Bacterial Light</a:t>
              </a:r>
              <a:endParaRPr lang="en-US" sz="12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5943600" y="1447800"/>
              <a:ext cx="121920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err="1" smtClean="0"/>
                <a:t>Tungo</a:t>
              </a:r>
              <a:endParaRPr lang="en-US" sz="1200" dirty="0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5867400" y="685800"/>
              <a:ext cx="1371600" cy="3048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Isosceles Triangle 118"/>
            <p:cNvSpPr/>
            <p:nvPr/>
          </p:nvSpPr>
          <p:spPr>
            <a:xfrm flipV="1">
              <a:off x="7010400" y="762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762000" y="2438400"/>
            <a:ext cx="7391400" cy="2895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</a:t>
            </a:r>
            <a:r>
              <a:rPr lang="en-US" sz="2000" dirty="0" err="1" smtClean="0"/>
              <a:t>Germplasm</a:t>
            </a:r>
            <a:r>
              <a:rPr lang="en-US" sz="2000" dirty="0" smtClean="0"/>
              <a:t>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781800" y="47244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Export</a:t>
            </a:r>
            <a:endParaRPr lang="en-US" sz="1400" dirty="0"/>
          </a:p>
        </p:txBody>
      </p:sp>
      <p:grpSp>
        <p:nvGrpSpPr>
          <p:cNvPr id="2" name="Group 66"/>
          <p:cNvGrpSpPr/>
          <p:nvPr/>
        </p:nvGrpSpPr>
        <p:grpSpPr>
          <a:xfrm>
            <a:off x="838200" y="2590800"/>
            <a:ext cx="7162800" cy="1752600"/>
            <a:chOff x="838200" y="3048000"/>
            <a:chExt cx="7162800" cy="1752600"/>
          </a:xfrm>
        </p:grpSpPr>
        <p:sp>
          <p:nvSpPr>
            <p:cNvPr id="23" name="Rectangle 22"/>
            <p:cNvSpPr/>
            <p:nvPr/>
          </p:nvSpPr>
          <p:spPr>
            <a:xfrm>
              <a:off x="838200" y="3048000"/>
              <a:ext cx="71628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38200" y="3124200"/>
              <a:ext cx="1317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>
                  <a:solidFill>
                    <a:schemeClr val="bg1"/>
                  </a:solidFill>
                </a:rPr>
                <a:t>Germplasm</a:t>
              </a:r>
              <a:r>
                <a:rPr lang="en-US" sz="1200" dirty="0" smtClean="0">
                  <a:solidFill>
                    <a:schemeClr val="bg1"/>
                  </a:solidFill>
                </a:rPr>
                <a:t>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057400" y="3124200"/>
              <a:ext cx="9573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Other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1981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0480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4290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TextBox 67"/>
          <p:cNvSpPr txBox="1"/>
          <p:nvPr/>
        </p:nvSpPr>
        <p:spPr>
          <a:xfrm>
            <a:off x="762000" y="2130623"/>
            <a:ext cx="1066800" cy="30777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 1</a:t>
            </a:r>
            <a:endParaRPr lang="en-US" sz="1400" dirty="0"/>
          </a:p>
        </p:txBody>
      </p:sp>
      <p:sp>
        <p:nvSpPr>
          <p:cNvPr id="69" name="TextBox 68"/>
          <p:cNvSpPr txBox="1"/>
          <p:nvPr/>
        </p:nvSpPr>
        <p:spPr>
          <a:xfrm>
            <a:off x="1828800" y="21336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Dataset2</a:t>
            </a:r>
            <a:endParaRPr lang="en-US" sz="1400" dirty="0"/>
          </a:p>
        </p:txBody>
      </p:sp>
      <p:sp>
        <p:nvSpPr>
          <p:cNvPr id="73" name="TextBox 72"/>
          <p:cNvSpPr txBox="1"/>
          <p:nvPr/>
        </p:nvSpPr>
        <p:spPr>
          <a:xfrm>
            <a:off x="1600200" y="205740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681336" y="2057400"/>
            <a:ext cx="290464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429000" y="2667000"/>
            <a:ext cx="610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Source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43400" y="2667000"/>
            <a:ext cx="593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Parent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029200" y="4724400"/>
            <a:ext cx="16002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Save to Folder</a:t>
            </a:r>
            <a:endParaRPr lang="en-US" sz="1200" dirty="0"/>
          </a:p>
        </p:txBody>
      </p:sp>
      <p:pic>
        <p:nvPicPr>
          <p:cNvPr id="45" name="Picture 1"/>
          <p:cNvPicPr>
            <a:picLocks noChangeAspect="1" noChangeArrowheads="1"/>
          </p:cNvPicPr>
          <p:nvPr/>
        </p:nvPicPr>
        <p:blipFill>
          <a:blip r:embed="rId2" cstate="print"/>
          <a:srcRect l="60690" t="21456" r="26207" b="33486"/>
          <a:stretch>
            <a:fillRect/>
          </a:stretch>
        </p:blipFill>
        <p:spPr bwMode="auto">
          <a:xfrm>
            <a:off x="838200" y="2971800"/>
            <a:ext cx="4419600" cy="16874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667000"/>
            <a:ext cx="8229600" cy="1143000"/>
          </a:xfrm>
        </p:spPr>
        <p:txBody>
          <a:bodyPr/>
          <a:lstStyle/>
          <a:p>
            <a:r>
              <a:rPr lang="en-US" dirty="0" smtClean="0"/>
              <a:t>Maintenance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00200"/>
            <a:ext cx="69342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Upload Study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3810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Cross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045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Query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35052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User Profile 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45720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Project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6388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Program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2438400" y="2133600"/>
            <a:ext cx="10668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</a:t>
            </a:r>
            <a:endParaRPr lang="en-US" sz="1400" dirty="0"/>
          </a:p>
        </p:txBody>
      </p:sp>
      <p:grpSp>
        <p:nvGrpSpPr>
          <p:cNvPr id="2" name="Group 30"/>
          <p:cNvGrpSpPr/>
          <p:nvPr/>
        </p:nvGrpSpPr>
        <p:grpSpPr>
          <a:xfrm>
            <a:off x="2438400" y="2514600"/>
            <a:ext cx="6019800" cy="3124200"/>
            <a:chOff x="1066800" y="1295400"/>
            <a:chExt cx="6934200" cy="4495800"/>
          </a:xfrm>
        </p:grpSpPr>
        <p:grpSp>
          <p:nvGrpSpPr>
            <p:cNvPr id="3" name="Group 71"/>
            <p:cNvGrpSpPr/>
            <p:nvPr/>
          </p:nvGrpSpPr>
          <p:grpSpPr>
            <a:xfrm>
              <a:off x="1066800" y="1295400"/>
              <a:ext cx="6934200" cy="4495800"/>
              <a:chOff x="1676400" y="990600"/>
              <a:chExt cx="6934200" cy="44958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1676400" y="990600"/>
                <a:ext cx="6934200" cy="4495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1905000" y="2057400"/>
                <a:ext cx="6324600" cy="2667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905000" y="2438400"/>
                <a:ext cx="6324600" cy="3810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905000" y="1676400"/>
                <a:ext cx="6324600" cy="381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1905000" y="1066800"/>
                <a:ext cx="17895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tx2"/>
                    </a:solidFill>
                  </a:rPr>
                  <a:t>Search Study by: </a:t>
                </a:r>
                <a:endParaRPr lang="en-US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733800" y="1143000"/>
                <a:ext cx="16764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/>
              <p:cNvSpPr/>
              <p:nvPr/>
            </p:nvSpPr>
            <p:spPr>
              <a:xfrm flipV="1">
                <a:off x="5181600" y="12192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3886200" y="1143000"/>
                <a:ext cx="5581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Name</a:t>
                </a:r>
                <a:endParaRPr lang="en-US" sz="1200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5486400" y="1143000"/>
                <a:ext cx="1828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7467600" y="1143000"/>
                <a:ext cx="762000" cy="30480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/>
                  <a:t>Go</a:t>
                </a:r>
                <a:endParaRPr lang="en-US" sz="1200" dirty="0"/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3932170" y="1752600"/>
                <a:ext cx="71603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Program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" name="Group 53"/>
              <p:cNvGrpSpPr/>
              <p:nvPr/>
            </p:nvGrpSpPr>
            <p:grpSpPr>
              <a:xfrm>
                <a:off x="4343400" y="1447800"/>
                <a:ext cx="1066800" cy="914400"/>
                <a:chOff x="4191000" y="3352800"/>
                <a:chExt cx="1066800" cy="990600"/>
              </a:xfrm>
            </p:grpSpPr>
            <p:sp>
              <p:nvSpPr>
                <p:cNvPr id="70" name="Rectangle 69"/>
                <p:cNvSpPr/>
                <p:nvPr/>
              </p:nvSpPr>
              <p:spPr>
                <a:xfrm>
                  <a:off x="4191000" y="3352800"/>
                  <a:ext cx="1066800" cy="9906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TextBox 70"/>
                <p:cNvSpPr txBox="1"/>
                <p:nvPr/>
              </p:nvSpPr>
              <p:spPr>
                <a:xfrm>
                  <a:off x="4191000" y="3352801"/>
                  <a:ext cx="1066800" cy="30008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smtClean="0"/>
                    <a:t>Location</a:t>
                  </a:r>
                  <a:endParaRPr lang="en-US" sz="1200" dirty="0"/>
                </a:p>
              </p:txBody>
            </p:sp>
            <p:sp>
              <p:nvSpPr>
                <p:cNvPr id="72" name="TextBox 71"/>
                <p:cNvSpPr txBox="1"/>
                <p:nvPr/>
              </p:nvSpPr>
              <p:spPr>
                <a:xfrm>
                  <a:off x="4267200" y="3533001"/>
                  <a:ext cx="627801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smtClean="0"/>
                    <a:t>Project</a:t>
                  </a:r>
                  <a:endParaRPr lang="en-US" sz="1200" dirty="0"/>
                </a:p>
              </p:txBody>
            </p:sp>
            <p:sp>
              <p:nvSpPr>
                <p:cNvPr id="73" name="TextBox 72"/>
                <p:cNvSpPr txBox="1"/>
                <p:nvPr/>
              </p:nvSpPr>
              <p:spPr>
                <a:xfrm>
                  <a:off x="4267200" y="3733800"/>
                  <a:ext cx="71603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smtClean="0"/>
                    <a:t>Program</a:t>
                  </a:r>
                  <a:endParaRPr lang="en-US" sz="1200" dirty="0"/>
                </a:p>
              </p:txBody>
            </p:sp>
          </p:grpSp>
          <p:sp>
            <p:nvSpPr>
              <p:cNvPr id="53" name="TextBox 52"/>
              <p:cNvSpPr txBox="1"/>
              <p:nvPr/>
            </p:nvSpPr>
            <p:spPr>
              <a:xfrm>
                <a:off x="2057400" y="2135537"/>
                <a:ext cx="64953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Study 1</a:t>
                </a:r>
                <a:endParaRPr lang="en-US" sz="1200" dirty="0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3296987" y="2135537"/>
                <a:ext cx="7416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Project 1</a:t>
                </a:r>
                <a:endParaRPr lang="en-US" sz="1200" dirty="0"/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2057400" y="2443898"/>
                <a:ext cx="64953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u="sng" dirty="0" smtClean="0">
                    <a:solidFill>
                      <a:schemeClr val="tx2">
                        <a:lumMod val="75000"/>
                      </a:schemeClr>
                    </a:solidFill>
                  </a:rPr>
                  <a:t>Study 2</a:t>
                </a:r>
                <a:endParaRPr lang="en-US" sz="1200" u="sng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3296987" y="2443898"/>
                <a:ext cx="7416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Project 2</a:t>
                </a:r>
                <a:endParaRPr lang="en-US" sz="1200" dirty="0"/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5334000" y="2443898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2013</a:t>
                </a:r>
                <a:endParaRPr lang="en-US" sz="1200" dirty="0"/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4419600" y="2009001"/>
                <a:ext cx="45256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Year</a:t>
                </a:r>
                <a:endParaRPr lang="en-US" sz="1200" dirty="0"/>
              </a:p>
            </p:txBody>
          </p:sp>
          <p:sp>
            <p:nvSpPr>
              <p:cNvPr id="59" name="TextBox 14"/>
              <p:cNvSpPr txBox="1"/>
              <p:nvPr/>
            </p:nvSpPr>
            <p:spPr>
              <a:xfrm>
                <a:off x="1981200" y="1752600"/>
                <a:ext cx="94448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Study Name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3258399" y="1752600"/>
                <a:ext cx="6278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Project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5338640" y="1752600"/>
                <a:ext cx="45256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Year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62" name="Straight Connector 61"/>
              <p:cNvCxnSpPr/>
              <p:nvPr/>
            </p:nvCxnSpPr>
            <p:spPr>
              <a:xfrm>
                <a:off x="3276600" y="1676400"/>
                <a:ext cx="0" cy="30480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3962400" y="1676400"/>
                <a:ext cx="0" cy="30480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4800600" y="2362200"/>
                <a:ext cx="0" cy="23622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>
                <a:off x="5867400" y="1676400"/>
                <a:ext cx="0" cy="30480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5334000" y="2135537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2013</a:t>
                </a:r>
                <a:endParaRPr lang="en-US" sz="1200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2057400" y="2748698"/>
                <a:ext cx="64953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Study 3</a:t>
                </a:r>
                <a:endParaRPr lang="en-US" sz="12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296987" y="2748698"/>
                <a:ext cx="7416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Project 3</a:t>
                </a:r>
                <a:endParaRPr lang="en-US" sz="12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5334000" y="2748698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2013</a:t>
                </a:r>
                <a:endParaRPr lang="en-US" sz="1200" dirty="0"/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5334000" y="2057400"/>
              <a:ext cx="6046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Access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410200" y="2391937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410200" y="2720898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410200" y="3025697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248400" y="2057400"/>
              <a:ext cx="5886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Action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324600" y="2391937"/>
              <a:ext cx="628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u="sng" dirty="0" smtClean="0">
                  <a:solidFill>
                    <a:schemeClr val="tx2"/>
                  </a:solidFill>
                </a:rPr>
                <a:t>Shared</a:t>
              </a:r>
              <a:endParaRPr lang="en-US" sz="1200" b="1" u="sng" dirty="0">
                <a:solidFill>
                  <a:schemeClr val="tx2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324600" y="2720898"/>
              <a:ext cx="8016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u="sng" dirty="0" smtClean="0">
                  <a:solidFill>
                    <a:schemeClr val="tx2"/>
                  </a:solidFill>
                </a:rPr>
                <a:t>Unshared</a:t>
              </a:r>
              <a:endParaRPr lang="en-US" sz="1200" b="1" u="sng" dirty="0">
                <a:solidFill>
                  <a:schemeClr val="tx2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324600" y="3025697"/>
              <a:ext cx="628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u="sng" dirty="0" smtClean="0">
                  <a:solidFill>
                    <a:schemeClr val="tx2"/>
                  </a:solidFill>
                </a:rPr>
                <a:t>Shared</a:t>
              </a:r>
              <a:endParaRPr lang="en-US" sz="1200" b="1" u="sng" dirty="0">
                <a:solidFill>
                  <a:schemeClr val="tx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00200"/>
            <a:ext cx="69342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Upload Study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3810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Cross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045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Query</a:t>
            </a:r>
            <a:endParaRPr lang="en-US" sz="14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2" cstate="print"/>
          <a:srcRect l="64286" t="18889" r="5357" b="46666"/>
          <a:stretch>
            <a:fillRect/>
          </a:stretch>
        </p:blipFill>
        <p:spPr bwMode="auto">
          <a:xfrm>
            <a:off x="2362200" y="2438400"/>
            <a:ext cx="6477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" name="TextBox 25"/>
          <p:cNvSpPr txBox="1"/>
          <p:nvPr/>
        </p:nvSpPr>
        <p:spPr>
          <a:xfrm>
            <a:off x="35052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User Profile 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45720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Project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638800" y="21336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Program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24384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Upload Study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3810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Cross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045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Query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35052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User Profile 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4572000" y="2133600"/>
            <a:ext cx="10668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Project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6388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Program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24384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</a:t>
            </a:r>
            <a:endParaRPr lang="en-US" sz="1400" dirty="0"/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 cstate="print"/>
          <a:srcRect l="69286" t="18889" r="714" b="45555"/>
          <a:stretch>
            <a:fillRect/>
          </a:stretch>
        </p:blipFill>
        <p:spPr bwMode="auto">
          <a:xfrm>
            <a:off x="2438401" y="2496458"/>
            <a:ext cx="6648448" cy="25327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" name="TextBox 32"/>
          <p:cNvSpPr txBox="1"/>
          <p:nvPr/>
        </p:nvSpPr>
        <p:spPr>
          <a:xfrm>
            <a:off x="2514600" y="3061156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2</a:t>
            </a:r>
            <a:endParaRPr lang="en-US" sz="800" dirty="0"/>
          </a:p>
        </p:txBody>
      </p:sp>
      <p:sp>
        <p:nvSpPr>
          <p:cNvPr id="34" name="TextBox 33"/>
          <p:cNvSpPr txBox="1"/>
          <p:nvPr/>
        </p:nvSpPr>
        <p:spPr>
          <a:xfrm>
            <a:off x="2514600" y="3276600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3</a:t>
            </a:r>
            <a:endParaRPr lang="en-US" sz="8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3061156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  <p:sp>
        <p:nvSpPr>
          <p:cNvPr id="37" name="TextBox 36"/>
          <p:cNvSpPr txBox="1"/>
          <p:nvPr/>
        </p:nvSpPr>
        <p:spPr>
          <a:xfrm>
            <a:off x="3581400" y="3276600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  <p:sp>
        <p:nvSpPr>
          <p:cNvPr id="38" name="Rectangle 37"/>
          <p:cNvSpPr/>
          <p:nvPr/>
        </p:nvSpPr>
        <p:spPr>
          <a:xfrm>
            <a:off x="2438400" y="3048000"/>
            <a:ext cx="6553200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2438400" y="3048000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2</a:t>
            </a:r>
            <a:endParaRPr lang="en-US" sz="800" dirty="0"/>
          </a:p>
        </p:txBody>
      </p:sp>
      <p:sp>
        <p:nvSpPr>
          <p:cNvPr id="35" name="TextBox 34"/>
          <p:cNvSpPr txBox="1"/>
          <p:nvPr/>
        </p:nvSpPr>
        <p:spPr>
          <a:xfrm>
            <a:off x="3505200" y="3048000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  <p:sp>
        <p:nvSpPr>
          <p:cNvPr id="39" name="Rectangle 38"/>
          <p:cNvSpPr/>
          <p:nvPr/>
        </p:nvSpPr>
        <p:spPr>
          <a:xfrm>
            <a:off x="2438400" y="2819400"/>
            <a:ext cx="6553200" cy="2286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2438400" y="2819400"/>
            <a:ext cx="748179" cy="21544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1</a:t>
            </a:r>
            <a:endParaRPr lang="en-US" sz="800" dirty="0"/>
          </a:p>
        </p:txBody>
      </p:sp>
      <p:sp>
        <p:nvSpPr>
          <p:cNvPr id="41" name="TextBox 40"/>
          <p:cNvSpPr txBox="1"/>
          <p:nvPr/>
        </p:nvSpPr>
        <p:spPr>
          <a:xfrm>
            <a:off x="3505200" y="2819400"/>
            <a:ext cx="748179" cy="21544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  <p:sp>
        <p:nvSpPr>
          <p:cNvPr id="42" name="Rectangle 41"/>
          <p:cNvSpPr/>
          <p:nvPr/>
        </p:nvSpPr>
        <p:spPr>
          <a:xfrm>
            <a:off x="2438400" y="3276600"/>
            <a:ext cx="6553200" cy="2286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438400" y="3276600"/>
            <a:ext cx="748179" cy="21544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3</a:t>
            </a:r>
            <a:endParaRPr lang="en-US" sz="800" dirty="0"/>
          </a:p>
        </p:txBody>
      </p:sp>
      <p:sp>
        <p:nvSpPr>
          <p:cNvPr id="44" name="TextBox 43"/>
          <p:cNvSpPr txBox="1"/>
          <p:nvPr/>
        </p:nvSpPr>
        <p:spPr>
          <a:xfrm>
            <a:off x="3505200" y="3276600"/>
            <a:ext cx="748179" cy="21544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Upload Study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3810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Cross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045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Query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3505200" y="2133600"/>
            <a:ext cx="10668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User Profile 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45720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Project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6388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Program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24384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</a:t>
            </a:r>
            <a:endParaRPr lang="en-US" sz="1400" dirty="0"/>
          </a:p>
        </p:txBody>
      </p:sp>
      <p:pic>
        <p:nvPicPr>
          <p:cNvPr id="45" name="Picture 2"/>
          <p:cNvPicPr>
            <a:picLocks noChangeAspect="1" noChangeArrowheads="1"/>
          </p:cNvPicPr>
          <p:nvPr/>
        </p:nvPicPr>
        <p:blipFill>
          <a:blip r:embed="rId2" cstate="print"/>
          <a:srcRect l="65714" t="20000" r="16786" b="27778"/>
          <a:stretch>
            <a:fillRect/>
          </a:stretch>
        </p:blipFill>
        <p:spPr bwMode="auto">
          <a:xfrm>
            <a:off x="2438400" y="2438400"/>
            <a:ext cx="4267200" cy="3048000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pic>
      <p:sp>
        <p:nvSpPr>
          <p:cNvPr id="46" name="Rectangle 45"/>
          <p:cNvSpPr/>
          <p:nvPr/>
        </p:nvSpPr>
        <p:spPr>
          <a:xfrm>
            <a:off x="2667000" y="4495800"/>
            <a:ext cx="38100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5715000" y="5181600"/>
            <a:ext cx="609600" cy="1524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Save</a:t>
            </a:r>
            <a:endParaRPr lang="en-US" sz="9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Admin User Maintenance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Admin: User Maintenance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 l="66072" t="22222" r="8571" b="34444"/>
          <a:stretch>
            <a:fillRect/>
          </a:stretch>
        </p:blipFill>
        <p:spPr bwMode="auto">
          <a:xfrm>
            <a:off x="762000" y="1524000"/>
            <a:ext cx="7719646" cy="424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14600"/>
            <a:ext cx="8229600" cy="1143000"/>
          </a:xfrm>
        </p:spPr>
        <p:txBody>
          <a:bodyPr/>
          <a:lstStyle/>
          <a:p>
            <a:r>
              <a:rPr lang="en-US" dirty="0" smtClean="0"/>
              <a:t>STRASA Mockup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Admin: User Maintenance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 l="66072" t="22222" r="8571" b="34444"/>
          <a:stretch>
            <a:fillRect/>
          </a:stretch>
        </p:blipFill>
        <p:spPr bwMode="auto">
          <a:xfrm>
            <a:off x="762000" y="1524000"/>
            <a:ext cx="7719646" cy="424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l="7500" t="21111" r="81071" b="63333"/>
          <a:stretch>
            <a:fillRect/>
          </a:stretch>
        </p:blipFill>
        <p:spPr bwMode="auto">
          <a:xfrm>
            <a:off x="3886200" y="2819400"/>
            <a:ext cx="3831771" cy="16764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200" y="1066800"/>
            <a:ext cx="7013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Add temporary folder node on the tree for the file save as query result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411069"/>
            <a:ext cx="4432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Add editing feature( edit , delete , insert row)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3400" y="1828800"/>
            <a:ext cx="4319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Upload additional data on the existing study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3426" y="2221468"/>
            <a:ext cx="436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Create module for variable dictionary(CRUD)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3400" y="2590800"/>
            <a:ext cx="4402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Cross study query will query on derived data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3400" y="327660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Step 5, if </a:t>
            </a:r>
            <a:r>
              <a:rPr lang="en-US" dirty="0" err="1" smtClean="0"/>
              <a:t>Germplasm</a:t>
            </a:r>
            <a:r>
              <a:rPr lang="en-US" dirty="0" smtClean="0"/>
              <a:t> is already available in the </a:t>
            </a:r>
            <a:r>
              <a:rPr lang="en-US" dirty="0" err="1" smtClean="0"/>
              <a:t>germplasm</a:t>
            </a:r>
            <a:r>
              <a:rPr lang="en-US" dirty="0" smtClean="0"/>
              <a:t> table display the value and not editable if not have a </a:t>
            </a:r>
            <a:r>
              <a:rPr lang="en-US" dirty="0" err="1" smtClean="0"/>
              <a:t>textfield</a:t>
            </a:r>
            <a:r>
              <a:rPr lang="en-US" dirty="0" smtClean="0"/>
              <a:t> to add information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40386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Extention</a:t>
            </a:r>
            <a:r>
              <a:rPr lang="en-US" dirty="0" smtClean="0"/>
              <a:t> data will be for administrator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2000" y="44196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Release information will be part of the extension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8200" y="47244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Have separate uploading of </a:t>
            </a:r>
            <a:r>
              <a:rPr lang="en-US" dirty="0" err="1" smtClean="0"/>
              <a:t>Germplasm</a:t>
            </a:r>
            <a:r>
              <a:rPr lang="en-US" dirty="0" smtClean="0"/>
              <a:t> information- option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38200" y="54102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Updating/Adding of data on the same study still for discussion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8200" y="57912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Add updating features for study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61722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Genotyping data uploading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8200" y="5040868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Uploading of </a:t>
            </a:r>
            <a:r>
              <a:rPr lang="en-US" dirty="0" err="1" smtClean="0"/>
              <a:t>Germplasm</a:t>
            </a:r>
            <a:r>
              <a:rPr lang="en-US" dirty="0" smtClean="0"/>
              <a:t> information as part of the study uploading- option 2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5334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Genotyping data uploading can be map to one or more studies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9144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Upload one or more genotypic file for one study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3400" y="13716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Genotyping data uploading be part of study uploading –option  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3400" y="175260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Genotyping data uploading have another menu( select studies to map  –option  2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63168" y="751344"/>
            <a:ext cx="6217664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Order</a:t>
            </a:r>
          </a:p>
          <a:p>
            <a:r>
              <a:rPr lang="en-US" dirty="0" smtClean="0"/>
              <a:t>Year</a:t>
            </a:r>
          </a:p>
          <a:p>
            <a:r>
              <a:rPr lang="en-US" dirty="0" smtClean="0"/>
              <a:t>Season</a:t>
            </a:r>
          </a:p>
          <a:p>
            <a:r>
              <a:rPr lang="en-US" dirty="0" smtClean="0"/>
              <a:t>Location</a:t>
            </a:r>
          </a:p>
          <a:p>
            <a:r>
              <a:rPr lang="en-US" dirty="0" smtClean="0"/>
              <a:t>Site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Step 3- Location</a:t>
            </a:r>
          </a:p>
          <a:p>
            <a:r>
              <a:rPr lang="en-US" dirty="0" smtClean="0"/>
              <a:t>Step 4 - Site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design factors are the same for all sites</a:t>
            </a:r>
          </a:p>
          <a:p>
            <a:r>
              <a:rPr lang="en-US" dirty="0" smtClean="0"/>
              <a:t>The agronomy may not be the same for all sites</a:t>
            </a:r>
          </a:p>
          <a:p>
            <a:endParaRPr lang="en-US" dirty="0" smtClean="0"/>
          </a:p>
          <a:p>
            <a:r>
              <a:rPr lang="en-US" dirty="0" smtClean="0"/>
              <a:t>Factor1, Factor2, Factor 3    // on the data</a:t>
            </a:r>
          </a:p>
          <a:p>
            <a:r>
              <a:rPr lang="en-US" dirty="0" smtClean="0"/>
              <a:t>  N      Irrigation  NA</a:t>
            </a:r>
          </a:p>
          <a:p>
            <a:r>
              <a:rPr lang="en-US" dirty="0" smtClean="0"/>
              <a:t>  Drought   P        K  </a:t>
            </a:r>
          </a:p>
          <a:p>
            <a:endParaRPr lang="en-US" dirty="0" smtClean="0"/>
          </a:p>
          <a:p>
            <a:r>
              <a:rPr lang="en-US" dirty="0" smtClean="0"/>
              <a:t>for the site year if blank get data from the start year of the study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Main Page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1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Home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76400"/>
            <a:ext cx="6934200" cy="411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Registration</a:t>
            </a:r>
            <a:endParaRPr lang="en-US" sz="1400" dirty="0"/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2" cstate="print"/>
          <a:srcRect l="65714" t="20000" r="16786" b="27778"/>
          <a:stretch>
            <a:fillRect/>
          </a:stretch>
        </p:blipFill>
        <p:spPr bwMode="auto">
          <a:xfrm>
            <a:off x="2590800" y="1752600"/>
            <a:ext cx="4114800" cy="39468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Main Page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1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Home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76400"/>
            <a:ext cx="6934200" cy="411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2</a:t>
            </a:r>
            <a:endParaRPr lang="en-US" sz="1400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 cstate="print"/>
          <a:srcRect l="8929" t="21111" r="80714" b="60000"/>
          <a:stretch>
            <a:fillRect/>
          </a:stretch>
        </p:blipFill>
        <p:spPr bwMode="auto">
          <a:xfrm>
            <a:off x="2971800" y="2362200"/>
            <a:ext cx="3899647" cy="2286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Main Page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1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Home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76400"/>
            <a:ext cx="6934200" cy="411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2</a:t>
            </a:r>
            <a:endParaRPr lang="en-US" sz="1400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 l="7500" t="20000" r="79643" b="60000"/>
          <a:stretch>
            <a:fillRect/>
          </a:stretch>
        </p:blipFill>
        <p:spPr bwMode="auto">
          <a:xfrm>
            <a:off x="2667000" y="2438400"/>
            <a:ext cx="4419600" cy="2209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User Menu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76400"/>
            <a:ext cx="6934200" cy="411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8194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Data Uploading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4346377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31242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ACross</a:t>
            </a:r>
            <a:r>
              <a:rPr lang="en-US" sz="1400" dirty="0" smtClean="0"/>
              <a:t>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4041577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457200" y="2209800"/>
            <a:ext cx="1676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New Study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152400" y="3736777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Analysis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457200" y="2514600"/>
            <a:ext cx="1676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Exisiting</a:t>
            </a:r>
            <a:r>
              <a:rPr lang="en-US" sz="1400" dirty="0" smtClean="0"/>
              <a:t> Study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Upload Study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119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09600" y="4498777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457200" y="3812977"/>
            <a:ext cx="1190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Data Type</a:t>
            </a:r>
            <a:endParaRPr lang="en-US" sz="1200" dirty="0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53" name="Rectangle 52"/>
          <p:cNvSpPr/>
          <p:nvPr/>
        </p:nvSpPr>
        <p:spPr>
          <a:xfrm>
            <a:off x="381000" y="917377"/>
            <a:ext cx="8534400" cy="381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533400" y="993577"/>
            <a:ext cx="549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Detail</a:t>
            </a:r>
            <a:endParaRPr lang="en-US" sz="1200" dirty="0"/>
          </a:p>
        </p:txBody>
      </p:sp>
      <p:sp>
        <p:nvSpPr>
          <p:cNvPr id="55" name="Rectangle 54"/>
          <p:cNvSpPr/>
          <p:nvPr/>
        </p:nvSpPr>
        <p:spPr>
          <a:xfrm>
            <a:off x="381000" y="3355777"/>
            <a:ext cx="8534400" cy="381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533400" y="3431977"/>
            <a:ext cx="4747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Data</a:t>
            </a:r>
            <a:endParaRPr lang="en-US" sz="1200" dirty="0"/>
          </a:p>
        </p:txBody>
      </p:sp>
      <p:sp>
        <p:nvSpPr>
          <p:cNvPr id="58" name="Rectangle 57"/>
          <p:cNvSpPr/>
          <p:nvPr/>
        </p:nvSpPr>
        <p:spPr>
          <a:xfrm>
            <a:off x="1600200" y="4498777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657600" y="4498777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1600200" y="38891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828800" y="3812977"/>
            <a:ext cx="776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Raw Data</a:t>
            </a:r>
            <a:endParaRPr lang="en-US" sz="1200" dirty="0"/>
          </a:p>
        </p:txBody>
      </p:sp>
      <p:sp>
        <p:nvSpPr>
          <p:cNvPr id="63" name="Oval 62"/>
          <p:cNvSpPr/>
          <p:nvPr/>
        </p:nvSpPr>
        <p:spPr>
          <a:xfrm>
            <a:off x="2667000" y="38891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2895600" y="3812977"/>
            <a:ext cx="994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Derived Data</a:t>
            </a:r>
            <a:endParaRPr lang="en-US" sz="1200" dirty="0"/>
          </a:p>
        </p:txBody>
      </p:sp>
      <p:sp>
        <p:nvSpPr>
          <p:cNvPr id="65" name="Oval 64"/>
          <p:cNvSpPr/>
          <p:nvPr/>
        </p:nvSpPr>
        <p:spPr>
          <a:xfrm>
            <a:off x="1600200" y="41939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1828800" y="4117777"/>
            <a:ext cx="7664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Database</a:t>
            </a:r>
            <a:endParaRPr lang="en-US" sz="1200" dirty="0"/>
          </a:p>
        </p:txBody>
      </p:sp>
      <p:sp>
        <p:nvSpPr>
          <p:cNvPr id="67" name="Oval 66"/>
          <p:cNvSpPr/>
          <p:nvPr/>
        </p:nvSpPr>
        <p:spPr>
          <a:xfrm>
            <a:off x="2667000" y="41939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895600" y="4117777"/>
            <a:ext cx="5800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Folder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632306" y="4117777"/>
            <a:ext cx="855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Upload To: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762000" y="1374577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grpSp>
        <p:nvGrpSpPr>
          <p:cNvPr id="76" name="Group 75"/>
          <p:cNvGrpSpPr/>
          <p:nvPr/>
        </p:nvGrpSpPr>
        <p:grpSpPr>
          <a:xfrm>
            <a:off x="1524000" y="1374577"/>
            <a:ext cx="1676400" cy="304800"/>
            <a:chOff x="4876800" y="304800"/>
            <a:chExt cx="1676400" cy="304800"/>
          </a:xfrm>
        </p:grpSpPr>
        <p:sp>
          <p:nvSpPr>
            <p:cNvPr id="74" name="Rectangle 73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Isosceles Triangle 74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762000" y="1679377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grpSp>
        <p:nvGrpSpPr>
          <p:cNvPr id="78" name="Group 77"/>
          <p:cNvGrpSpPr/>
          <p:nvPr/>
        </p:nvGrpSpPr>
        <p:grpSpPr>
          <a:xfrm>
            <a:off x="1524000" y="1679377"/>
            <a:ext cx="1676400" cy="304800"/>
            <a:chOff x="4876800" y="304800"/>
            <a:chExt cx="1676400" cy="304800"/>
          </a:xfrm>
        </p:grpSpPr>
        <p:sp>
          <p:nvSpPr>
            <p:cNvPr id="79" name="Rectangle 7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Isosceles Triangle 79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457200" y="1984177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83" name="Rectangle 82"/>
          <p:cNvSpPr/>
          <p:nvPr/>
        </p:nvSpPr>
        <p:spPr>
          <a:xfrm>
            <a:off x="1524000" y="1984177"/>
            <a:ext cx="16764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685800" y="2669977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grpSp>
        <p:nvGrpSpPr>
          <p:cNvPr id="86" name="Group 85"/>
          <p:cNvGrpSpPr/>
          <p:nvPr/>
        </p:nvGrpSpPr>
        <p:grpSpPr>
          <a:xfrm>
            <a:off x="1524000" y="2669977"/>
            <a:ext cx="1676400" cy="304800"/>
            <a:chOff x="4876800" y="304800"/>
            <a:chExt cx="1676400" cy="304800"/>
          </a:xfrm>
        </p:grpSpPr>
        <p:sp>
          <p:nvSpPr>
            <p:cNvPr id="87" name="Rectangle 86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Isosceles Triangle 87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685800" y="2288977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grpSp>
        <p:nvGrpSpPr>
          <p:cNvPr id="90" name="Group 89"/>
          <p:cNvGrpSpPr/>
          <p:nvPr/>
        </p:nvGrpSpPr>
        <p:grpSpPr>
          <a:xfrm>
            <a:off x="1524000" y="2288977"/>
            <a:ext cx="1676400" cy="304800"/>
            <a:chOff x="4876800" y="304800"/>
            <a:chExt cx="1676400" cy="304800"/>
          </a:xfrm>
        </p:grpSpPr>
        <p:sp>
          <p:nvSpPr>
            <p:cNvPr id="91" name="Rectangle 90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91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Isosceles Triangle 92"/>
          <p:cNvSpPr/>
          <p:nvPr/>
        </p:nvSpPr>
        <p:spPr>
          <a:xfrm>
            <a:off x="2971800" y="26699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85800" y="2974777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grpSp>
        <p:nvGrpSpPr>
          <p:cNvPr id="98" name="Group 97"/>
          <p:cNvGrpSpPr/>
          <p:nvPr/>
        </p:nvGrpSpPr>
        <p:grpSpPr>
          <a:xfrm>
            <a:off x="1524000" y="2974777"/>
            <a:ext cx="1676400" cy="304800"/>
            <a:chOff x="4876800" y="304800"/>
            <a:chExt cx="1676400" cy="304800"/>
          </a:xfrm>
        </p:grpSpPr>
        <p:sp>
          <p:nvSpPr>
            <p:cNvPr id="99" name="Rectangle 9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0" name="Isosceles Triangle 9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1" name="Isosceles Triangle 100"/>
          <p:cNvSpPr/>
          <p:nvPr/>
        </p:nvSpPr>
        <p:spPr>
          <a:xfrm>
            <a:off x="2971800" y="29747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3276600" y="13745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276600" y="16793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1" name="Picture 2"/>
          <p:cNvPicPr>
            <a:picLocks noChangeAspect="1" noChangeArrowheads="1"/>
          </p:cNvPicPr>
          <p:nvPr/>
        </p:nvPicPr>
        <p:blipFill>
          <a:blip r:embed="rId2" cstate="print"/>
          <a:srcRect l="67143" t="21111" r="16428" b="50000"/>
          <a:stretch>
            <a:fillRect/>
          </a:stretch>
        </p:blipFill>
        <p:spPr bwMode="auto">
          <a:xfrm>
            <a:off x="3733800" y="1524000"/>
            <a:ext cx="2965937" cy="1676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4" name="TextBox 103"/>
          <p:cNvSpPr txBox="1"/>
          <p:nvPr/>
        </p:nvSpPr>
        <p:spPr>
          <a:xfrm>
            <a:off x="400038" y="5057001"/>
            <a:ext cx="11239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 Data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609600" y="5410200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106" name="Rectangle 105"/>
          <p:cNvSpPr/>
          <p:nvPr/>
        </p:nvSpPr>
        <p:spPr>
          <a:xfrm>
            <a:off x="1600200" y="5410200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3657600" y="5410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4724400" y="4495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724400" y="5407223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2895600" y="48006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600200" y="57912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GenotypeData1.txt</a:t>
            </a:r>
            <a:endParaRPr lang="en-US" sz="1200" dirty="0"/>
          </a:p>
        </p:txBody>
      </p:sp>
      <p:sp>
        <p:nvSpPr>
          <p:cNvPr id="116" name="TextBox 115"/>
          <p:cNvSpPr txBox="1"/>
          <p:nvPr/>
        </p:nvSpPr>
        <p:spPr>
          <a:xfrm>
            <a:off x="1600200" y="60198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GenotypeData2.txt</a:t>
            </a:r>
            <a:endParaRPr lang="en-US" sz="1200" dirty="0"/>
          </a:p>
        </p:txBody>
      </p:sp>
      <p:sp>
        <p:nvSpPr>
          <p:cNvPr id="117" name="TextBox 116"/>
          <p:cNvSpPr txBox="1"/>
          <p:nvPr/>
        </p:nvSpPr>
        <p:spPr>
          <a:xfrm>
            <a:off x="3048000" y="57912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3048000" y="6047601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2514600" y="4800600"/>
            <a:ext cx="4932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View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1676400" y="4800600"/>
            <a:ext cx="881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1.csv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119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81000" y="5029200"/>
            <a:ext cx="8515362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Genotype Data</a:t>
            </a:r>
            <a:endParaRPr lang="en-US" sz="1200" dirty="0"/>
          </a:p>
        </p:txBody>
      </p:sp>
      <p:sp>
        <p:nvSpPr>
          <p:cNvPr id="109" name="TextBox 108"/>
          <p:cNvSpPr txBox="1"/>
          <p:nvPr/>
        </p:nvSpPr>
        <p:spPr>
          <a:xfrm>
            <a:off x="609600" y="5334000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113" name="Rectangle 112"/>
          <p:cNvSpPr/>
          <p:nvPr/>
        </p:nvSpPr>
        <p:spPr>
          <a:xfrm>
            <a:off x="1600200" y="5334000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657600" y="53340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724400" y="5331023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1600200" y="57150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GenotypeData1.txt</a:t>
            </a:r>
            <a:endParaRPr lang="en-US" sz="1200" dirty="0"/>
          </a:p>
        </p:txBody>
      </p:sp>
      <p:sp>
        <p:nvSpPr>
          <p:cNvPr id="134" name="TextBox 133"/>
          <p:cNvSpPr txBox="1"/>
          <p:nvPr/>
        </p:nvSpPr>
        <p:spPr>
          <a:xfrm>
            <a:off x="1600200" y="59436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GenotypeData2.txt</a:t>
            </a:r>
            <a:endParaRPr lang="en-US" sz="1200" dirty="0"/>
          </a:p>
        </p:txBody>
      </p:sp>
      <p:sp>
        <p:nvSpPr>
          <p:cNvPr id="136" name="TextBox 135"/>
          <p:cNvSpPr txBox="1"/>
          <p:nvPr/>
        </p:nvSpPr>
        <p:spPr>
          <a:xfrm>
            <a:off x="3048000" y="5971401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09600" y="4498777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457200" y="3812977"/>
            <a:ext cx="1190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Data Type</a:t>
            </a:r>
            <a:endParaRPr lang="en-US" sz="1200" dirty="0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53" name="Rectangle 52"/>
          <p:cNvSpPr/>
          <p:nvPr/>
        </p:nvSpPr>
        <p:spPr>
          <a:xfrm>
            <a:off x="381000" y="917377"/>
            <a:ext cx="8534400" cy="381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533400" y="993577"/>
            <a:ext cx="549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Detail</a:t>
            </a:r>
            <a:endParaRPr lang="en-US" sz="1200" dirty="0"/>
          </a:p>
        </p:txBody>
      </p:sp>
      <p:sp>
        <p:nvSpPr>
          <p:cNvPr id="55" name="Rectangle 54"/>
          <p:cNvSpPr/>
          <p:nvPr/>
        </p:nvSpPr>
        <p:spPr>
          <a:xfrm>
            <a:off x="381000" y="3355777"/>
            <a:ext cx="8534400" cy="381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533400" y="3431977"/>
            <a:ext cx="8610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Data</a:t>
            </a:r>
            <a:endParaRPr lang="en-US" sz="1200" dirty="0"/>
          </a:p>
        </p:txBody>
      </p:sp>
      <p:sp>
        <p:nvSpPr>
          <p:cNvPr id="58" name="Rectangle 57"/>
          <p:cNvSpPr/>
          <p:nvPr/>
        </p:nvSpPr>
        <p:spPr>
          <a:xfrm>
            <a:off x="1600200" y="4498777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Ds2013.csv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657600" y="4498777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1600200" y="38891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828800" y="3812977"/>
            <a:ext cx="776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Raw Data</a:t>
            </a:r>
            <a:endParaRPr lang="en-US" sz="1200" dirty="0"/>
          </a:p>
        </p:txBody>
      </p:sp>
      <p:sp>
        <p:nvSpPr>
          <p:cNvPr id="63" name="Oval 62"/>
          <p:cNvSpPr/>
          <p:nvPr/>
        </p:nvSpPr>
        <p:spPr>
          <a:xfrm>
            <a:off x="2667000" y="38891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2895600" y="3812977"/>
            <a:ext cx="994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Derived Data</a:t>
            </a:r>
            <a:endParaRPr lang="en-US" sz="1200" dirty="0"/>
          </a:p>
        </p:txBody>
      </p:sp>
      <p:sp>
        <p:nvSpPr>
          <p:cNvPr id="65" name="Oval 64"/>
          <p:cNvSpPr/>
          <p:nvPr/>
        </p:nvSpPr>
        <p:spPr>
          <a:xfrm>
            <a:off x="1600200" y="41939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1828800" y="4117777"/>
            <a:ext cx="7664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Database</a:t>
            </a:r>
            <a:endParaRPr lang="en-US" sz="1200" dirty="0"/>
          </a:p>
        </p:txBody>
      </p:sp>
      <p:sp>
        <p:nvSpPr>
          <p:cNvPr id="67" name="Oval 66"/>
          <p:cNvSpPr/>
          <p:nvPr/>
        </p:nvSpPr>
        <p:spPr>
          <a:xfrm>
            <a:off x="2667000" y="41939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895600" y="4117777"/>
            <a:ext cx="5800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Folder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632306" y="4117777"/>
            <a:ext cx="855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Upload To: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762000" y="1374577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grpSp>
        <p:nvGrpSpPr>
          <p:cNvPr id="2" name="Group 75"/>
          <p:cNvGrpSpPr/>
          <p:nvPr/>
        </p:nvGrpSpPr>
        <p:grpSpPr>
          <a:xfrm>
            <a:off x="1524000" y="1374577"/>
            <a:ext cx="1676400" cy="304800"/>
            <a:chOff x="4876800" y="304800"/>
            <a:chExt cx="1676400" cy="304800"/>
          </a:xfrm>
        </p:grpSpPr>
        <p:sp>
          <p:nvSpPr>
            <p:cNvPr id="74" name="Rectangle 73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Isosceles Triangle 74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762000" y="1679377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grpSp>
        <p:nvGrpSpPr>
          <p:cNvPr id="3" name="Group 77"/>
          <p:cNvGrpSpPr/>
          <p:nvPr/>
        </p:nvGrpSpPr>
        <p:grpSpPr>
          <a:xfrm>
            <a:off x="1524000" y="1679377"/>
            <a:ext cx="1676400" cy="304800"/>
            <a:chOff x="4876800" y="304800"/>
            <a:chExt cx="1676400" cy="304800"/>
          </a:xfrm>
        </p:grpSpPr>
        <p:sp>
          <p:nvSpPr>
            <p:cNvPr id="79" name="Rectangle 7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Isosceles Triangle 79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457200" y="1984177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83" name="Rectangle 82"/>
          <p:cNvSpPr/>
          <p:nvPr/>
        </p:nvSpPr>
        <p:spPr>
          <a:xfrm>
            <a:off x="1524000" y="1984177"/>
            <a:ext cx="16764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685800" y="2669977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grpSp>
        <p:nvGrpSpPr>
          <p:cNvPr id="4" name="Group 85"/>
          <p:cNvGrpSpPr/>
          <p:nvPr/>
        </p:nvGrpSpPr>
        <p:grpSpPr>
          <a:xfrm>
            <a:off x="1524000" y="2669977"/>
            <a:ext cx="1676400" cy="304800"/>
            <a:chOff x="4876800" y="304800"/>
            <a:chExt cx="1676400" cy="304800"/>
          </a:xfrm>
        </p:grpSpPr>
        <p:sp>
          <p:nvSpPr>
            <p:cNvPr id="87" name="Rectangle 86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Isosceles Triangle 87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685800" y="2288977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grpSp>
        <p:nvGrpSpPr>
          <p:cNvPr id="5" name="Group 89"/>
          <p:cNvGrpSpPr/>
          <p:nvPr/>
        </p:nvGrpSpPr>
        <p:grpSpPr>
          <a:xfrm>
            <a:off x="1524000" y="2288977"/>
            <a:ext cx="1676400" cy="304800"/>
            <a:chOff x="4876800" y="304800"/>
            <a:chExt cx="1676400" cy="304800"/>
          </a:xfrm>
        </p:grpSpPr>
        <p:sp>
          <p:nvSpPr>
            <p:cNvPr id="91" name="Rectangle 90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91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Isosceles Triangle 92"/>
          <p:cNvSpPr/>
          <p:nvPr/>
        </p:nvSpPr>
        <p:spPr>
          <a:xfrm>
            <a:off x="2971800" y="26699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85800" y="2974777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grpSp>
        <p:nvGrpSpPr>
          <p:cNvPr id="6" name="Group 97"/>
          <p:cNvGrpSpPr/>
          <p:nvPr/>
        </p:nvGrpSpPr>
        <p:grpSpPr>
          <a:xfrm>
            <a:off x="1524000" y="2974777"/>
            <a:ext cx="1676400" cy="304800"/>
            <a:chOff x="4876800" y="304800"/>
            <a:chExt cx="1676400" cy="304800"/>
          </a:xfrm>
        </p:grpSpPr>
        <p:sp>
          <p:nvSpPr>
            <p:cNvPr id="99" name="Rectangle 9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0" name="Isosceles Triangle 9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1" name="Isosceles Triangle 100"/>
          <p:cNvSpPr/>
          <p:nvPr/>
        </p:nvSpPr>
        <p:spPr>
          <a:xfrm>
            <a:off x="2971800" y="29747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3276600" y="13745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276600" y="16793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657600" y="5410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4724400" y="4495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724400" y="5407223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2895600" y="48006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3048000" y="57912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514600" y="2057400"/>
            <a:ext cx="3886200" cy="411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>
            <a:off x="2514600" y="2057400"/>
            <a:ext cx="38862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Column Validation 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2667000" y="2743200"/>
            <a:ext cx="366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Yr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5334000" y="28194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Change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886200" y="2743200"/>
            <a:ext cx="586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Year</a:t>
            </a:r>
            <a:endParaRPr lang="en-US" dirty="0"/>
          </a:p>
        </p:txBody>
      </p:sp>
      <p:cxnSp>
        <p:nvCxnSpPr>
          <p:cNvPr id="86" name="Straight Connector 85"/>
          <p:cNvCxnSpPr/>
          <p:nvPr/>
        </p:nvCxnSpPr>
        <p:spPr>
          <a:xfrm>
            <a:off x="2514600" y="2667000"/>
            <a:ext cx="3886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2514600" y="3124200"/>
            <a:ext cx="3886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3352800" y="27432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</a:t>
            </a:r>
            <a:endParaRPr lang="en-US" dirty="0"/>
          </a:p>
        </p:txBody>
      </p:sp>
      <p:sp>
        <p:nvSpPr>
          <p:cNvPr id="96" name="Rectangle 95"/>
          <p:cNvSpPr/>
          <p:nvPr/>
        </p:nvSpPr>
        <p:spPr>
          <a:xfrm>
            <a:off x="5181600" y="3429000"/>
            <a:ext cx="3276600" cy="2209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5181600" y="3429000"/>
            <a:ext cx="3276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 List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5181600" y="4431268"/>
            <a:ext cx="3276600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Year</a:t>
            </a:r>
            <a:endParaRPr lang="en-US" dirty="0"/>
          </a:p>
        </p:txBody>
      </p:sp>
      <p:cxnSp>
        <p:nvCxnSpPr>
          <p:cNvPr id="111" name="Straight Connector 110"/>
          <p:cNvCxnSpPr/>
          <p:nvPr/>
        </p:nvCxnSpPr>
        <p:spPr>
          <a:xfrm>
            <a:off x="5181600" y="4343400"/>
            <a:ext cx="3276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5181600" y="4812268"/>
            <a:ext cx="636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Yield</a:t>
            </a:r>
            <a:endParaRPr lang="en-US" dirty="0"/>
          </a:p>
        </p:txBody>
      </p:sp>
      <p:cxnSp>
        <p:nvCxnSpPr>
          <p:cNvPr id="122" name="Straight Connector 121"/>
          <p:cNvCxnSpPr/>
          <p:nvPr/>
        </p:nvCxnSpPr>
        <p:spPr>
          <a:xfrm>
            <a:off x="5181600" y="4800600"/>
            <a:ext cx="3276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5181600" y="5105400"/>
            <a:ext cx="3276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7391400" y="5257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OK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5" name="Flowchart: Sort 124"/>
          <p:cNvSpPr/>
          <p:nvPr/>
        </p:nvSpPr>
        <p:spPr>
          <a:xfrm>
            <a:off x="5334000" y="3886200"/>
            <a:ext cx="152400" cy="152400"/>
          </a:xfrm>
          <a:prstGeom prst="flowChartSo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5562600" y="3886200"/>
            <a:ext cx="1295400" cy="2286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5181600" y="4111823"/>
            <a:ext cx="32004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sz="1400" dirty="0"/>
          </a:p>
        </p:txBody>
      </p:sp>
      <p:sp>
        <p:nvSpPr>
          <p:cNvPr id="128" name="TextBox 127"/>
          <p:cNvSpPr txBox="1"/>
          <p:nvPr/>
        </p:nvSpPr>
        <p:spPr>
          <a:xfrm>
            <a:off x="5257800" y="4142601"/>
            <a:ext cx="121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Variable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6629400" y="4114800"/>
            <a:ext cx="121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Method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7467600" y="411480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Scale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3048000" y="57150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8881" y="1371600"/>
            <a:ext cx="3700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Project Name : STRASA Web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688881" y="1893332"/>
            <a:ext cx="840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Development time line for 1st version release: Sept 15 – Dec 2013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88881" y="2362200"/>
            <a:ext cx="2376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Platform: Java EE 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88881" y="2814935"/>
            <a:ext cx="3045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Server: Apache Tomcat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88881" y="3272135"/>
            <a:ext cx="2754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Other technology : R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93021" y="3729335"/>
            <a:ext cx="2835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Database: </a:t>
            </a:r>
            <a:r>
              <a:rPr lang="en-US" sz="2400" dirty="0" err="1" smtClean="0"/>
              <a:t>MySQL</a:t>
            </a:r>
            <a:r>
              <a:rPr lang="en-US" sz="2400" dirty="0" smtClean="0"/>
              <a:t> 5.4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85800" y="4262735"/>
            <a:ext cx="5970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Deployment: Amazon, Intranet, Local Machine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119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09600" y="4498777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457200" y="3812977"/>
            <a:ext cx="1190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Data Type</a:t>
            </a:r>
            <a:endParaRPr lang="en-US" sz="1200" dirty="0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54" name="TextBox 53"/>
          <p:cNvSpPr txBox="1"/>
          <p:nvPr/>
        </p:nvSpPr>
        <p:spPr>
          <a:xfrm>
            <a:off x="381000" y="993577"/>
            <a:ext cx="8534400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Detail</a:t>
            </a:r>
            <a:endParaRPr 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381000" y="3431977"/>
            <a:ext cx="8534400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Study Data</a:t>
            </a:r>
            <a:endParaRPr lang="en-US" sz="1200" dirty="0"/>
          </a:p>
        </p:txBody>
      </p:sp>
      <p:sp>
        <p:nvSpPr>
          <p:cNvPr id="59" name="TextBox 58"/>
          <p:cNvSpPr txBox="1"/>
          <p:nvPr/>
        </p:nvSpPr>
        <p:spPr>
          <a:xfrm>
            <a:off x="2590800" y="4495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1600200" y="38891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828800" y="3812977"/>
            <a:ext cx="776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Raw Data</a:t>
            </a:r>
            <a:endParaRPr lang="en-US" sz="1200" dirty="0"/>
          </a:p>
        </p:txBody>
      </p:sp>
      <p:sp>
        <p:nvSpPr>
          <p:cNvPr id="63" name="Oval 62"/>
          <p:cNvSpPr/>
          <p:nvPr/>
        </p:nvSpPr>
        <p:spPr>
          <a:xfrm>
            <a:off x="2667000" y="38891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2895600" y="3812977"/>
            <a:ext cx="994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Derived Data</a:t>
            </a:r>
            <a:endParaRPr lang="en-US" sz="1200" dirty="0"/>
          </a:p>
        </p:txBody>
      </p:sp>
      <p:sp>
        <p:nvSpPr>
          <p:cNvPr id="65" name="Oval 64"/>
          <p:cNvSpPr/>
          <p:nvPr/>
        </p:nvSpPr>
        <p:spPr>
          <a:xfrm>
            <a:off x="1600200" y="41939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1828800" y="4117777"/>
            <a:ext cx="7664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Database</a:t>
            </a:r>
            <a:endParaRPr lang="en-US" sz="1200" dirty="0"/>
          </a:p>
        </p:txBody>
      </p:sp>
      <p:sp>
        <p:nvSpPr>
          <p:cNvPr id="67" name="Oval 66"/>
          <p:cNvSpPr/>
          <p:nvPr/>
        </p:nvSpPr>
        <p:spPr>
          <a:xfrm>
            <a:off x="2667000" y="41939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895600" y="4117777"/>
            <a:ext cx="5800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Folder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632306" y="4117777"/>
            <a:ext cx="855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Upload To: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762000" y="1374577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grpSp>
        <p:nvGrpSpPr>
          <p:cNvPr id="2" name="Group 75"/>
          <p:cNvGrpSpPr/>
          <p:nvPr/>
        </p:nvGrpSpPr>
        <p:grpSpPr>
          <a:xfrm>
            <a:off x="1524000" y="1374577"/>
            <a:ext cx="1676400" cy="304800"/>
            <a:chOff x="4876800" y="304800"/>
            <a:chExt cx="1676400" cy="304800"/>
          </a:xfrm>
        </p:grpSpPr>
        <p:sp>
          <p:nvSpPr>
            <p:cNvPr id="74" name="Rectangle 73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Isosceles Triangle 74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762000" y="1679377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grpSp>
        <p:nvGrpSpPr>
          <p:cNvPr id="3" name="Group 77"/>
          <p:cNvGrpSpPr/>
          <p:nvPr/>
        </p:nvGrpSpPr>
        <p:grpSpPr>
          <a:xfrm>
            <a:off x="1524000" y="1679377"/>
            <a:ext cx="1676400" cy="304800"/>
            <a:chOff x="4876800" y="304800"/>
            <a:chExt cx="1676400" cy="304800"/>
          </a:xfrm>
        </p:grpSpPr>
        <p:sp>
          <p:nvSpPr>
            <p:cNvPr id="79" name="Rectangle 7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Isosceles Triangle 79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457200" y="1984177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83" name="Rectangle 82"/>
          <p:cNvSpPr/>
          <p:nvPr/>
        </p:nvSpPr>
        <p:spPr>
          <a:xfrm>
            <a:off x="1524000" y="1984177"/>
            <a:ext cx="16764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685800" y="2669977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grpSp>
        <p:nvGrpSpPr>
          <p:cNvPr id="4" name="Group 85"/>
          <p:cNvGrpSpPr/>
          <p:nvPr/>
        </p:nvGrpSpPr>
        <p:grpSpPr>
          <a:xfrm>
            <a:off x="1524000" y="2669977"/>
            <a:ext cx="1676400" cy="304800"/>
            <a:chOff x="4876800" y="304800"/>
            <a:chExt cx="1676400" cy="304800"/>
          </a:xfrm>
        </p:grpSpPr>
        <p:sp>
          <p:nvSpPr>
            <p:cNvPr id="87" name="Rectangle 86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Isosceles Triangle 87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685800" y="2288977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grpSp>
        <p:nvGrpSpPr>
          <p:cNvPr id="5" name="Group 89"/>
          <p:cNvGrpSpPr/>
          <p:nvPr/>
        </p:nvGrpSpPr>
        <p:grpSpPr>
          <a:xfrm>
            <a:off x="1524000" y="2288977"/>
            <a:ext cx="1676400" cy="304800"/>
            <a:chOff x="4876800" y="304800"/>
            <a:chExt cx="1676400" cy="304800"/>
          </a:xfrm>
        </p:grpSpPr>
        <p:sp>
          <p:nvSpPr>
            <p:cNvPr id="91" name="Rectangle 90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91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Isosceles Triangle 92"/>
          <p:cNvSpPr/>
          <p:nvPr/>
        </p:nvSpPr>
        <p:spPr>
          <a:xfrm>
            <a:off x="2971800" y="26699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85800" y="2974777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grpSp>
        <p:nvGrpSpPr>
          <p:cNvPr id="6" name="Group 97"/>
          <p:cNvGrpSpPr/>
          <p:nvPr/>
        </p:nvGrpSpPr>
        <p:grpSpPr>
          <a:xfrm>
            <a:off x="1524000" y="2974777"/>
            <a:ext cx="1676400" cy="304800"/>
            <a:chOff x="4876800" y="304800"/>
            <a:chExt cx="1676400" cy="304800"/>
          </a:xfrm>
        </p:grpSpPr>
        <p:sp>
          <p:nvSpPr>
            <p:cNvPr id="99" name="Rectangle 9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0" name="Isosceles Triangle 9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1" name="Isosceles Triangle 100"/>
          <p:cNvSpPr/>
          <p:nvPr/>
        </p:nvSpPr>
        <p:spPr>
          <a:xfrm>
            <a:off x="2971800" y="29747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3276600" y="13745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276600" y="16793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1" name="Picture 2"/>
          <p:cNvPicPr>
            <a:picLocks noChangeAspect="1" noChangeArrowheads="1"/>
          </p:cNvPicPr>
          <p:nvPr/>
        </p:nvPicPr>
        <p:blipFill>
          <a:blip r:embed="rId2" cstate="print"/>
          <a:srcRect l="67143" t="21111" r="16428" b="50000"/>
          <a:stretch>
            <a:fillRect/>
          </a:stretch>
        </p:blipFill>
        <p:spPr bwMode="auto">
          <a:xfrm>
            <a:off x="3733800" y="1524000"/>
            <a:ext cx="2965937" cy="1676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4" name="TextBox 103"/>
          <p:cNvSpPr txBox="1"/>
          <p:nvPr/>
        </p:nvSpPr>
        <p:spPr>
          <a:xfrm>
            <a:off x="381000" y="4876800"/>
            <a:ext cx="8515362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Genotype Data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609600" y="5181600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106" name="Rectangle 105"/>
          <p:cNvSpPr/>
          <p:nvPr/>
        </p:nvSpPr>
        <p:spPr>
          <a:xfrm>
            <a:off x="1600200" y="5181600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3657600" y="51816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724400" y="5178623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600200" y="55626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GenotypeData1.txt</a:t>
            </a:r>
            <a:endParaRPr lang="en-US" sz="1200" dirty="0"/>
          </a:p>
        </p:txBody>
      </p:sp>
      <p:sp>
        <p:nvSpPr>
          <p:cNvPr id="116" name="TextBox 115"/>
          <p:cNvSpPr txBox="1"/>
          <p:nvPr/>
        </p:nvSpPr>
        <p:spPr>
          <a:xfrm>
            <a:off x="1600200" y="57912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GenotypeData2.txt</a:t>
            </a:r>
            <a:endParaRPr lang="en-US" sz="1200" dirty="0"/>
          </a:p>
        </p:txBody>
      </p:sp>
      <p:sp>
        <p:nvSpPr>
          <p:cNvPr id="117" name="TextBox 116"/>
          <p:cNvSpPr txBox="1"/>
          <p:nvPr/>
        </p:nvSpPr>
        <p:spPr>
          <a:xfrm>
            <a:off x="3048000" y="55626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3048000" y="5819001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1600200" y="4495800"/>
            <a:ext cx="881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1.csv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119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54" name="TextBox 53"/>
          <p:cNvSpPr txBox="1"/>
          <p:nvPr/>
        </p:nvSpPr>
        <p:spPr>
          <a:xfrm>
            <a:off x="381000" y="993577"/>
            <a:ext cx="8534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Detail</a:t>
            </a:r>
            <a:endParaRPr 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381000" y="1295400"/>
            <a:ext cx="8534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Upload Data</a:t>
            </a:r>
            <a:endParaRPr lang="en-US" sz="1200" dirty="0"/>
          </a:p>
        </p:txBody>
      </p:sp>
      <p:sp>
        <p:nvSpPr>
          <p:cNvPr id="112" name="TextBox 111"/>
          <p:cNvSpPr txBox="1"/>
          <p:nvPr/>
        </p:nvSpPr>
        <p:spPr>
          <a:xfrm>
            <a:off x="6781800" y="6172200"/>
            <a:ext cx="19812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Change Column Header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81000" y="1524000"/>
            <a:ext cx="8534400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Data Preview</a:t>
            </a:r>
            <a:endParaRPr lang="en-US" sz="1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429" t="44444" r="48571" b="7778"/>
          <a:stretch>
            <a:fillRect/>
          </a:stretch>
        </p:blipFill>
        <p:spPr bwMode="auto">
          <a:xfrm>
            <a:off x="609600" y="1905000"/>
            <a:ext cx="7772400" cy="2387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2"/>
          <p:cNvPicPr>
            <a:picLocks noChangeAspect="1" noChangeArrowheads="1"/>
          </p:cNvPicPr>
          <p:nvPr/>
        </p:nvPicPr>
        <p:blipFill>
          <a:blip r:embed="rId2" cstate="print"/>
          <a:srcRect l="58896" t="31351" r="13483" b="38760"/>
          <a:stretch>
            <a:fillRect/>
          </a:stretch>
        </p:blipFill>
        <p:spPr bwMode="auto">
          <a:xfrm>
            <a:off x="609600" y="990600"/>
            <a:ext cx="70104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 cstate="print"/>
          <a:srcRect l="60444" t="29491" r="1831" b="39507"/>
          <a:stretch>
            <a:fillRect/>
          </a:stretch>
        </p:blipFill>
        <p:spPr bwMode="auto">
          <a:xfrm>
            <a:off x="457200" y="914400"/>
            <a:ext cx="8308731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Box 12"/>
          <p:cNvSpPr txBox="1"/>
          <p:nvPr/>
        </p:nvSpPr>
        <p:spPr>
          <a:xfrm flipH="1">
            <a:off x="533400" y="1307068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Site 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flipH="1">
            <a:off x="1905000" y="1295400"/>
            <a:ext cx="1676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IRRI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119" name="TextBox 118"/>
          <p:cNvSpPr txBox="1"/>
          <p:nvPr/>
        </p:nvSpPr>
        <p:spPr>
          <a:xfrm>
            <a:off x="63246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 l="58500" t="30398" r="4122" b="28740"/>
          <a:stretch>
            <a:fillRect/>
          </a:stretch>
        </p:blipFill>
        <p:spPr bwMode="auto">
          <a:xfrm>
            <a:off x="476250" y="990600"/>
            <a:ext cx="836295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>
          <a:blip r:embed="rId3" cstate="print"/>
          <a:srcRect l="67143" t="21111" r="17143" b="38889"/>
          <a:stretch>
            <a:fillRect/>
          </a:stretch>
        </p:blipFill>
        <p:spPr bwMode="auto">
          <a:xfrm>
            <a:off x="5562600" y="1905000"/>
            <a:ext cx="3264374" cy="2743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sp>
        <p:nvSpPr>
          <p:cNvPr id="11" name="TextBox 10"/>
          <p:cNvSpPr txBox="1"/>
          <p:nvPr/>
        </p:nvSpPr>
        <p:spPr>
          <a:xfrm>
            <a:off x="74676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Finish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Browse Study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/>
          <p:cNvSpPr/>
          <p:nvPr/>
        </p:nvSpPr>
        <p:spPr>
          <a:xfrm>
            <a:off x="3429000" y="1295400"/>
            <a:ext cx="5486400" cy="32766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=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Browse Study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152400" y="1143000"/>
            <a:ext cx="2971800" cy="556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1143000"/>
            <a:ext cx="1396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Study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9600" y="2133600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grpSp>
        <p:nvGrpSpPr>
          <p:cNvPr id="8" name="Group 7"/>
          <p:cNvGrpSpPr/>
          <p:nvPr/>
        </p:nvGrpSpPr>
        <p:grpSpPr>
          <a:xfrm>
            <a:off x="1371600" y="2133600"/>
            <a:ext cx="1676400" cy="304800"/>
            <a:chOff x="4876800" y="304800"/>
            <a:chExt cx="1676400" cy="304800"/>
          </a:xfrm>
        </p:grpSpPr>
        <p:sp>
          <p:nvSpPr>
            <p:cNvPr id="9" name="Rectangle 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09600" y="2438400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1371600" y="2438400"/>
            <a:ext cx="1676400" cy="304800"/>
            <a:chOff x="4876800" y="304800"/>
            <a:chExt cx="1676400" cy="304800"/>
          </a:xfrm>
        </p:grpSpPr>
        <p:sp>
          <p:nvSpPr>
            <p:cNvPr id="13" name="Rectangle 12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04800" y="1828800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16" name="Rectangle 15"/>
          <p:cNvSpPr/>
          <p:nvPr/>
        </p:nvSpPr>
        <p:spPr>
          <a:xfrm>
            <a:off x="1371600" y="1828800"/>
            <a:ext cx="16764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33400" y="3124200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1371600" y="3124200"/>
            <a:ext cx="1676400" cy="304800"/>
            <a:chOff x="4876800" y="304800"/>
            <a:chExt cx="1676400" cy="304800"/>
          </a:xfrm>
        </p:grpSpPr>
        <p:sp>
          <p:nvSpPr>
            <p:cNvPr id="19" name="Rectangle 1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Isosceles Triangle 1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457200" y="2819400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1371600" y="2819400"/>
            <a:ext cx="1676400" cy="304800"/>
            <a:chOff x="4876800" y="304800"/>
            <a:chExt cx="1676400" cy="304800"/>
          </a:xfrm>
        </p:grpSpPr>
        <p:sp>
          <p:nvSpPr>
            <p:cNvPr id="23" name="Rectangle 22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33400" y="3456801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grpSp>
        <p:nvGrpSpPr>
          <p:cNvPr id="26" name="Group 25"/>
          <p:cNvGrpSpPr/>
          <p:nvPr/>
        </p:nvGrpSpPr>
        <p:grpSpPr>
          <a:xfrm>
            <a:off x="1371600" y="3429000"/>
            <a:ext cx="1676400" cy="304800"/>
            <a:chOff x="4876800" y="304800"/>
            <a:chExt cx="1676400" cy="304800"/>
          </a:xfrm>
        </p:grpSpPr>
        <p:sp>
          <p:nvSpPr>
            <p:cNvPr id="27" name="Rectangle 26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Isosceles Triangle 27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3124200" y="1143000"/>
            <a:ext cx="228600" cy="55626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lowchart: Stored Data 31"/>
          <p:cNvSpPr/>
          <p:nvPr/>
        </p:nvSpPr>
        <p:spPr>
          <a:xfrm>
            <a:off x="3124200" y="1143000"/>
            <a:ext cx="228600" cy="152400"/>
          </a:xfrm>
          <a:prstGeom prst="flowChartOnlineStorag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57200" y="1600200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09600" y="1524000"/>
            <a:ext cx="710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My Data</a:t>
            </a:r>
            <a:endParaRPr lang="en-US" sz="1200" dirty="0"/>
          </a:p>
        </p:txBody>
      </p:sp>
      <p:sp>
        <p:nvSpPr>
          <p:cNvPr id="40" name="Oval 39"/>
          <p:cNvSpPr/>
          <p:nvPr/>
        </p:nvSpPr>
        <p:spPr>
          <a:xfrm>
            <a:off x="1295400" y="1600200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1447800" y="1524000"/>
            <a:ext cx="9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Shared Data </a:t>
            </a:r>
            <a:endParaRPr lang="en-US" sz="1200" dirty="0"/>
          </a:p>
        </p:txBody>
      </p:sp>
      <p:sp>
        <p:nvSpPr>
          <p:cNvPr id="42" name="Oval 41"/>
          <p:cNvSpPr/>
          <p:nvPr/>
        </p:nvSpPr>
        <p:spPr>
          <a:xfrm>
            <a:off x="2362200" y="1600200"/>
            <a:ext cx="152400" cy="1524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514600" y="1524000"/>
            <a:ext cx="481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Both</a:t>
            </a:r>
            <a:endParaRPr lang="en-US" sz="1200" dirty="0"/>
          </a:p>
        </p:txBody>
      </p:sp>
      <p:sp>
        <p:nvSpPr>
          <p:cNvPr id="44" name="TextBox 43"/>
          <p:cNvSpPr txBox="1"/>
          <p:nvPr/>
        </p:nvSpPr>
        <p:spPr>
          <a:xfrm>
            <a:off x="1295400" y="4876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Search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429000" y="4876800"/>
            <a:ext cx="5486400" cy="18288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429000" y="4724400"/>
            <a:ext cx="54864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Search Result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3429000" y="5257800"/>
            <a:ext cx="54864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505200" y="5257800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5257800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sp>
        <p:nvSpPr>
          <p:cNvPr id="52" name="TextBox 51"/>
          <p:cNvSpPr txBox="1"/>
          <p:nvPr/>
        </p:nvSpPr>
        <p:spPr>
          <a:xfrm>
            <a:off x="5029200" y="5257800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sp>
        <p:nvSpPr>
          <p:cNvPr id="53" name="TextBox 52"/>
          <p:cNvSpPr txBox="1"/>
          <p:nvPr/>
        </p:nvSpPr>
        <p:spPr>
          <a:xfrm>
            <a:off x="5562600" y="5257800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sp>
        <p:nvSpPr>
          <p:cNvPr id="54" name="TextBox 53"/>
          <p:cNvSpPr txBox="1"/>
          <p:nvPr/>
        </p:nvSpPr>
        <p:spPr>
          <a:xfrm>
            <a:off x="7620000" y="525780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8268132" y="5257800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cxnSp>
        <p:nvCxnSpPr>
          <p:cNvPr id="58" name="Straight Connector 57"/>
          <p:cNvCxnSpPr/>
          <p:nvPr/>
        </p:nvCxnSpPr>
        <p:spPr>
          <a:xfrm>
            <a:off x="3429000" y="5867400"/>
            <a:ext cx="548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3429000" y="6172200"/>
            <a:ext cx="548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3429000" y="6477000"/>
            <a:ext cx="548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3581400" y="5562600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Study 1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581400" y="5895201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Study 2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419600" y="5562600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1</a:t>
            </a:r>
            <a:endParaRPr lang="en-US" sz="1200" dirty="0"/>
          </a:p>
        </p:txBody>
      </p:sp>
      <p:sp>
        <p:nvSpPr>
          <p:cNvPr id="64" name="TextBox 63"/>
          <p:cNvSpPr txBox="1"/>
          <p:nvPr/>
        </p:nvSpPr>
        <p:spPr>
          <a:xfrm>
            <a:off x="4419600" y="5867400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2</a:t>
            </a:r>
            <a:endParaRPr 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3429000" y="1143000"/>
            <a:ext cx="54864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5181600" y="1752600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</a:t>
            </a:r>
            <a:endParaRPr lang="en-US" sz="1200" dirty="0"/>
          </a:p>
        </p:txBody>
      </p:sp>
      <p:sp>
        <p:nvSpPr>
          <p:cNvPr id="68" name="TextBox 67"/>
          <p:cNvSpPr txBox="1"/>
          <p:nvPr/>
        </p:nvSpPr>
        <p:spPr>
          <a:xfrm>
            <a:off x="3505200" y="1752600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4419600" y="1752600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sp>
        <p:nvSpPr>
          <p:cNvPr id="70" name="TextBox 69"/>
          <p:cNvSpPr txBox="1"/>
          <p:nvPr/>
        </p:nvSpPr>
        <p:spPr>
          <a:xfrm>
            <a:off x="3592104" y="2009001"/>
            <a:ext cx="876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A </a:t>
            </a:r>
            <a:endParaRPr lang="en-US" sz="1200" dirty="0"/>
          </a:p>
        </p:txBody>
      </p:sp>
      <p:sp>
        <p:nvSpPr>
          <p:cNvPr id="71" name="TextBox 70"/>
          <p:cNvSpPr txBox="1"/>
          <p:nvPr/>
        </p:nvSpPr>
        <p:spPr>
          <a:xfrm>
            <a:off x="4537386" y="20090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257800" y="200900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10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581400" y="2133600"/>
            <a:ext cx="8699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B 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4537386" y="20090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5257800" y="2133600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20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429000" y="2514600"/>
            <a:ext cx="5486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By Project</a:t>
            </a:r>
            <a:endParaRPr lang="en-US" sz="1200" b="1" dirty="0"/>
          </a:p>
        </p:txBody>
      </p:sp>
      <p:sp>
        <p:nvSpPr>
          <p:cNvPr id="77" name="TextBox 76"/>
          <p:cNvSpPr txBox="1"/>
          <p:nvPr/>
        </p:nvSpPr>
        <p:spPr>
          <a:xfrm>
            <a:off x="3429000" y="1524000"/>
            <a:ext cx="5486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By Program</a:t>
            </a:r>
            <a:endParaRPr lang="en-US" sz="1200" b="1" dirty="0"/>
          </a:p>
        </p:txBody>
      </p:sp>
      <p:sp>
        <p:nvSpPr>
          <p:cNvPr id="78" name="TextBox 77"/>
          <p:cNvSpPr txBox="1"/>
          <p:nvPr/>
        </p:nvSpPr>
        <p:spPr>
          <a:xfrm>
            <a:off x="5257800" y="2771001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</a:t>
            </a:r>
            <a:endParaRPr lang="en-US" sz="1200" dirty="0"/>
          </a:p>
        </p:txBody>
      </p:sp>
      <p:sp>
        <p:nvSpPr>
          <p:cNvPr id="79" name="TextBox 78"/>
          <p:cNvSpPr txBox="1"/>
          <p:nvPr/>
        </p:nvSpPr>
        <p:spPr>
          <a:xfrm>
            <a:off x="3581400" y="2771001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sp>
        <p:nvSpPr>
          <p:cNvPr id="80" name="TextBox 79"/>
          <p:cNvSpPr txBox="1"/>
          <p:nvPr/>
        </p:nvSpPr>
        <p:spPr>
          <a:xfrm>
            <a:off x="4495800" y="2743200"/>
            <a:ext cx="7160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</a:t>
            </a:r>
            <a:endParaRPr lang="en-US" sz="1200" dirty="0"/>
          </a:p>
        </p:txBody>
      </p:sp>
      <p:sp>
        <p:nvSpPr>
          <p:cNvPr id="81" name="TextBox 80"/>
          <p:cNvSpPr txBox="1"/>
          <p:nvPr/>
        </p:nvSpPr>
        <p:spPr>
          <a:xfrm>
            <a:off x="3668304" y="2951202"/>
            <a:ext cx="7881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 A </a:t>
            </a:r>
            <a:endParaRPr lang="en-US" sz="1200" dirty="0"/>
          </a:p>
        </p:txBody>
      </p:sp>
      <p:sp>
        <p:nvSpPr>
          <p:cNvPr id="82" name="TextBox 81"/>
          <p:cNvSpPr txBox="1"/>
          <p:nvPr/>
        </p:nvSpPr>
        <p:spPr>
          <a:xfrm>
            <a:off x="5334000" y="2951202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657600" y="3075801"/>
            <a:ext cx="7816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 B </a:t>
            </a:r>
            <a:endParaRPr lang="en-US" sz="1200" dirty="0"/>
          </a:p>
        </p:txBody>
      </p:sp>
      <p:sp>
        <p:nvSpPr>
          <p:cNvPr id="84" name="TextBox 83"/>
          <p:cNvSpPr txBox="1"/>
          <p:nvPr/>
        </p:nvSpPr>
        <p:spPr>
          <a:xfrm>
            <a:off x="4492936" y="2951202"/>
            <a:ext cx="8410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A</a:t>
            </a:r>
            <a:endParaRPr lang="en-US" sz="1200" dirty="0"/>
          </a:p>
        </p:txBody>
      </p:sp>
      <p:sp>
        <p:nvSpPr>
          <p:cNvPr id="86" name="TextBox 85"/>
          <p:cNvSpPr txBox="1"/>
          <p:nvPr/>
        </p:nvSpPr>
        <p:spPr>
          <a:xfrm>
            <a:off x="5334000" y="30758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33400" y="3810000"/>
            <a:ext cx="6809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Country</a:t>
            </a:r>
            <a:endParaRPr lang="en-US" sz="1200" dirty="0"/>
          </a:p>
        </p:txBody>
      </p:sp>
      <p:grpSp>
        <p:nvGrpSpPr>
          <p:cNvPr id="88" name="Group 87"/>
          <p:cNvGrpSpPr/>
          <p:nvPr/>
        </p:nvGrpSpPr>
        <p:grpSpPr>
          <a:xfrm>
            <a:off x="1371600" y="3810000"/>
            <a:ext cx="1676400" cy="304800"/>
            <a:chOff x="4876800" y="304800"/>
            <a:chExt cx="1676400" cy="304800"/>
          </a:xfrm>
        </p:grpSpPr>
        <p:sp>
          <p:nvSpPr>
            <p:cNvPr id="89" name="Rectangle 8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0" name="Isosceles Triangle 8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/>
          <p:cNvSpPr txBox="1"/>
          <p:nvPr/>
        </p:nvSpPr>
        <p:spPr>
          <a:xfrm>
            <a:off x="533400" y="4191000"/>
            <a:ext cx="715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Location</a:t>
            </a:r>
            <a:endParaRPr lang="en-US" sz="1200" dirty="0"/>
          </a:p>
        </p:txBody>
      </p:sp>
      <p:grpSp>
        <p:nvGrpSpPr>
          <p:cNvPr id="92" name="Group 91"/>
          <p:cNvGrpSpPr/>
          <p:nvPr/>
        </p:nvGrpSpPr>
        <p:grpSpPr>
          <a:xfrm>
            <a:off x="1371600" y="4191000"/>
            <a:ext cx="1676400" cy="304800"/>
            <a:chOff x="4876800" y="304800"/>
            <a:chExt cx="1676400" cy="304800"/>
          </a:xfrm>
        </p:grpSpPr>
        <p:sp>
          <p:nvSpPr>
            <p:cNvPr id="93" name="Rectangle 92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4" name="Isosceles Triangle 93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6324600" y="5257800"/>
            <a:ext cx="716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Country </a:t>
            </a:r>
            <a:endParaRPr lang="en-US" sz="1200" dirty="0"/>
          </a:p>
        </p:txBody>
      </p:sp>
      <p:sp>
        <p:nvSpPr>
          <p:cNvPr id="100" name="TextBox 99"/>
          <p:cNvSpPr txBox="1"/>
          <p:nvPr/>
        </p:nvSpPr>
        <p:spPr>
          <a:xfrm>
            <a:off x="6945161" y="5257800"/>
            <a:ext cx="7510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Location 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6248400" y="5562600"/>
            <a:ext cx="415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Phil</a:t>
            </a:r>
            <a:endParaRPr lang="en-US" sz="1200" dirty="0"/>
          </a:p>
        </p:txBody>
      </p:sp>
      <p:sp>
        <p:nvSpPr>
          <p:cNvPr id="102" name="TextBox 101"/>
          <p:cNvSpPr txBox="1"/>
          <p:nvPr/>
        </p:nvSpPr>
        <p:spPr>
          <a:xfrm>
            <a:off x="6934200" y="5562600"/>
            <a:ext cx="806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Los </a:t>
            </a:r>
            <a:r>
              <a:rPr lang="en-US" sz="1200" dirty="0" err="1" smtClean="0"/>
              <a:t>Banos</a:t>
            </a:r>
            <a:endParaRPr lang="en-US" sz="1200" dirty="0"/>
          </a:p>
        </p:txBody>
      </p:sp>
      <p:sp>
        <p:nvSpPr>
          <p:cNvPr id="103" name="TextBox 102"/>
          <p:cNvSpPr txBox="1"/>
          <p:nvPr/>
        </p:nvSpPr>
        <p:spPr>
          <a:xfrm>
            <a:off x="7620000" y="556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104" name="TextBox 103"/>
          <p:cNvSpPr txBox="1"/>
          <p:nvPr/>
        </p:nvSpPr>
        <p:spPr>
          <a:xfrm>
            <a:off x="8305800" y="556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2014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3429000" y="3304401"/>
            <a:ext cx="5486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By Country and Location</a:t>
            </a:r>
            <a:endParaRPr lang="en-US" sz="1200" b="1" dirty="0"/>
          </a:p>
        </p:txBody>
      </p:sp>
      <p:sp>
        <p:nvSpPr>
          <p:cNvPr id="106" name="TextBox 105"/>
          <p:cNvSpPr txBox="1"/>
          <p:nvPr/>
        </p:nvSpPr>
        <p:spPr>
          <a:xfrm>
            <a:off x="3505200" y="3581400"/>
            <a:ext cx="76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+  Phil</a:t>
            </a:r>
            <a:endParaRPr lang="en-US" sz="1200" dirty="0"/>
          </a:p>
        </p:txBody>
      </p:sp>
      <p:sp>
        <p:nvSpPr>
          <p:cNvPr id="109" name="TextBox 108"/>
          <p:cNvSpPr txBox="1"/>
          <p:nvPr/>
        </p:nvSpPr>
        <p:spPr>
          <a:xfrm>
            <a:off x="3733800" y="3761601"/>
            <a:ext cx="806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Los </a:t>
            </a:r>
            <a:r>
              <a:rPr lang="en-US" sz="1200" dirty="0" err="1" smtClean="0"/>
              <a:t>Banos</a:t>
            </a:r>
            <a:endParaRPr lang="en-US" sz="1200" dirty="0"/>
          </a:p>
        </p:txBody>
      </p:sp>
      <p:sp>
        <p:nvSpPr>
          <p:cNvPr id="110" name="TextBox 109"/>
          <p:cNvSpPr txBox="1"/>
          <p:nvPr/>
        </p:nvSpPr>
        <p:spPr>
          <a:xfrm>
            <a:off x="4876800" y="3581400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</a:t>
            </a:r>
            <a:endParaRPr lang="en-US" sz="1200" dirty="0"/>
          </a:p>
        </p:txBody>
      </p:sp>
      <p:sp>
        <p:nvSpPr>
          <p:cNvPr id="111" name="TextBox 110"/>
          <p:cNvSpPr txBox="1"/>
          <p:nvPr/>
        </p:nvSpPr>
        <p:spPr>
          <a:xfrm>
            <a:off x="4953000" y="37338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5715000" y="1981200"/>
            <a:ext cx="2407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Note: Link  will display search result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Study Information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304800" y="1389529"/>
            <a:ext cx="8458200" cy="51636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6764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0" name="Rectangle 69"/>
          <p:cNvSpPr/>
          <p:nvPr/>
        </p:nvSpPr>
        <p:spPr>
          <a:xfrm>
            <a:off x="552994" y="1631576"/>
            <a:ext cx="7981406" cy="40891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3" name="Rectangle 72"/>
          <p:cNvSpPr/>
          <p:nvPr/>
        </p:nvSpPr>
        <p:spPr>
          <a:xfrm>
            <a:off x="552994" y="6144283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4" name="Rectangle 73"/>
          <p:cNvSpPr/>
          <p:nvPr/>
        </p:nvSpPr>
        <p:spPr>
          <a:xfrm>
            <a:off x="552994" y="5735366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5" name="Rectangle 74"/>
          <p:cNvSpPr/>
          <p:nvPr/>
        </p:nvSpPr>
        <p:spPr>
          <a:xfrm>
            <a:off x="552994" y="5326449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6" name="TextBox 75"/>
          <p:cNvSpPr txBox="1"/>
          <p:nvPr/>
        </p:nvSpPr>
        <p:spPr>
          <a:xfrm>
            <a:off x="692331" y="5356830"/>
            <a:ext cx="1362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Site Information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92331" y="5776183"/>
            <a:ext cx="1258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Study Location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92331" y="6185099"/>
            <a:ext cx="1935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</a:rPr>
              <a:t>Germplasm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 Information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52994" y="1642012"/>
            <a:ext cx="1066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Study Detail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1066800"/>
            <a:ext cx="1828800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83" name="TextBox 82"/>
          <p:cNvSpPr txBox="1"/>
          <p:nvPr/>
        </p:nvSpPr>
        <p:spPr>
          <a:xfrm>
            <a:off x="685800" y="2161401"/>
            <a:ext cx="1160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Name </a:t>
            </a:r>
            <a:endParaRPr lang="en-US" sz="1200" dirty="0"/>
          </a:p>
        </p:txBody>
      </p:sp>
      <p:sp>
        <p:nvSpPr>
          <p:cNvPr id="84" name="TextBox 83"/>
          <p:cNvSpPr txBox="1"/>
          <p:nvPr/>
        </p:nvSpPr>
        <p:spPr>
          <a:xfrm>
            <a:off x="685800" y="3152001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685800" y="4295001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86" name="TextBox 85"/>
          <p:cNvSpPr txBox="1"/>
          <p:nvPr/>
        </p:nvSpPr>
        <p:spPr>
          <a:xfrm>
            <a:off x="696504" y="4828401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sp>
        <p:nvSpPr>
          <p:cNvPr id="87" name="TextBox 86"/>
          <p:cNvSpPr txBox="1"/>
          <p:nvPr/>
        </p:nvSpPr>
        <p:spPr>
          <a:xfrm>
            <a:off x="699569" y="4648200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sp>
        <p:nvSpPr>
          <p:cNvPr id="88" name="TextBox 87"/>
          <p:cNvSpPr txBox="1"/>
          <p:nvPr/>
        </p:nvSpPr>
        <p:spPr>
          <a:xfrm>
            <a:off x="696504" y="5029200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sp>
        <p:nvSpPr>
          <p:cNvPr id="89" name="TextBox 88"/>
          <p:cNvSpPr txBox="1"/>
          <p:nvPr/>
        </p:nvSpPr>
        <p:spPr>
          <a:xfrm>
            <a:off x="685800" y="4447401"/>
            <a:ext cx="898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Description</a:t>
            </a:r>
            <a:endParaRPr lang="en-US" sz="1200" dirty="0"/>
          </a:p>
        </p:txBody>
      </p:sp>
      <p:sp>
        <p:nvSpPr>
          <p:cNvPr id="90" name="TextBox 89"/>
          <p:cNvSpPr txBox="1"/>
          <p:nvPr/>
        </p:nvSpPr>
        <p:spPr>
          <a:xfrm>
            <a:off x="898495" y="2362200"/>
            <a:ext cx="7779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Objective</a:t>
            </a:r>
            <a:endParaRPr lang="en-US" sz="1200" dirty="0"/>
          </a:p>
        </p:txBody>
      </p:sp>
      <p:sp>
        <p:nvSpPr>
          <p:cNvPr id="91" name="TextBox 90"/>
          <p:cNvSpPr txBox="1"/>
          <p:nvPr/>
        </p:nvSpPr>
        <p:spPr>
          <a:xfrm>
            <a:off x="914400" y="2542401"/>
            <a:ext cx="9330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Coordinator</a:t>
            </a:r>
            <a:endParaRPr lang="en-US" sz="1200" dirty="0"/>
          </a:p>
        </p:txBody>
      </p:sp>
      <p:sp>
        <p:nvSpPr>
          <p:cNvPr id="92" name="TextBox 91"/>
          <p:cNvSpPr txBox="1"/>
          <p:nvPr/>
        </p:nvSpPr>
        <p:spPr>
          <a:xfrm>
            <a:off x="914400" y="2694801"/>
            <a:ext cx="12248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Leading Institute</a:t>
            </a:r>
            <a:endParaRPr lang="en-US" sz="1200" dirty="0"/>
          </a:p>
        </p:txBody>
      </p:sp>
      <p:sp>
        <p:nvSpPr>
          <p:cNvPr id="93" name="TextBox 92"/>
          <p:cNvSpPr txBox="1"/>
          <p:nvPr/>
        </p:nvSpPr>
        <p:spPr>
          <a:xfrm>
            <a:off x="914400" y="2923401"/>
            <a:ext cx="9609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Collaborator</a:t>
            </a:r>
            <a:endParaRPr lang="en-US" sz="1200" dirty="0"/>
          </a:p>
        </p:txBody>
      </p:sp>
      <p:sp>
        <p:nvSpPr>
          <p:cNvPr id="94" name="TextBox 93"/>
          <p:cNvSpPr txBox="1"/>
          <p:nvPr/>
        </p:nvSpPr>
        <p:spPr>
          <a:xfrm>
            <a:off x="990600" y="3352800"/>
            <a:ext cx="7779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Objective</a:t>
            </a:r>
            <a:endParaRPr lang="en-US" sz="1200" dirty="0"/>
          </a:p>
        </p:txBody>
      </p:sp>
      <p:sp>
        <p:nvSpPr>
          <p:cNvPr id="95" name="TextBox 94"/>
          <p:cNvSpPr txBox="1"/>
          <p:nvPr/>
        </p:nvSpPr>
        <p:spPr>
          <a:xfrm>
            <a:off x="990600" y="3533001"/>
            <a:ext cx="3032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PI</a:t>
            </a:r>
            <a:endParaRPr lang="en-US" sz="1200" dirty="0"/>
          </a:p>
        </p:txBody>
      </p:sp>
      <p:sp>
        <p:nvSpPr>
          <p:cNvPr id="96" name="TextBox 95"/>
          <p:cNvSpPr txBox="1"/>
          <p:nvPr/>
        </p:nvSpPr>
        <p:spPr>
          <a:xfrm>
            <a:off x="990600" y="3685401"/>
            <a:ext cx="12248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Leading Institute</a:t>
            </a:r>
            <a:endParaRPr 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990600" y="3837801"/>
            <a:ext cx="10191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Collaborators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990600" y="3990201"/>
            <a:ext cx="6832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Funding</a:t>
            </a:r>
            <a:endParaRPr lang="en-US" sz="1200" dirty="0"/>
          </a:p>
        </p:txBody>
      </p:sp>
      <p:sp>
        <p:nvSpPr>
          <p:cNvPr id="100" name="TextBox 99"/>
          <p:cNvSpPr txBox="1"/>
          <p:nvPr/>
        </p:nvSpPr>
        <p:spPr>
          <a:xfrm>
            <a:off x="2141957" y="2161401"/>
            <a:ext cx="829843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1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2141957" y="2390001"/>
            <a:ext cx="891719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/>
              <a:t>Objective 1</a:t>
            </a:r>
            <a:endParaRPr lang="en-US" sz="1200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10668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Study Information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304800" y="1389529"/>
            <a:ext cx="8458200" cy="53160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6764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0" name="Rectangle 69"/>
          <p:cNvSpPr/>
          <p:nvPr/>
        </p:nvSpPr>
        <p:spPr>
          <a:xfrm>
            <a:off x="552994" y="1631576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3" name="Rectangle 72"/>
          <p:cNvSpPr/>
          <p:nvPr/>
        </p:nvSpPr>
        <p:spPr>
          <a:xfrm>
            <a:off x="552994" y="6144283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4" name="Rectangle 73"/>
          <p:cNvSpPr/>
          <p:nvPr/>
        </p:nvSpPr>
        <p:spPr>
          <a:xfrm>
            <a:off x="552994" y="5735366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5" name="Rectangle 74"/>
          <p:cNvSpPr/>
          <p:nvPr/>
        </p:nvSpPr>
        <p:spPr>
          <a:xfrm>
            <a:off x="533400" y="2057400"/>
            <a:ext cx="7981406" cy="40891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6" name="TextBox 75"/>
          <p:cNvSpPr txBox="1"/>
          <p:nvPr/>
        </p:nvSpPr>
        <p:spPr>
          <a:xfrm>
            <a:off x="672737" y="2087781"/>
            <a:ext cx="1362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Site Information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92331" y="5776183"/>
            <a:ext cx="1258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Study Location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92331" y="6185099"/>
            <a:ext cx="1935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</a:rPr>
              <a:t>Germplasm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 Information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52994" y="1642012"/>
            <a:ext cx="1066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Study Detail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1066800"/>
            <a:ext cx="1828800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10668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2" cstate="print"/>
          <a:srcRect l="61071" t="28889" r="1429" b="38889"/>
          <a:stretch>
            <a:fillRect/>
          </a:stretch>
        </p:blipFill>
        <p:spPr bwMode="auto">
          <a:xfrm>
            <a:off x="609601" y="2469263"/>
            <a:ext cx="7911736" cy="1571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Study Information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304800" y="1389529"/>
            <a:ext cx="8458200" cy="53160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6764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3" name="Rectangle 72"/>
          <p:cNvSpPr/>
          <p:nvPr/>
        </p:nvSpPr>
        <p:spPr>
          <a:xfrm>
            <a:off x="552994" y="6144283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6" name="TextBox 75"/>
          <p:cNvSpPr txBox="1"/>
          <p:nvPr/>
        </p:nvSpPr>
        <p:spPr>
          <a:xfrm>
            <a:off x="533400" y="1981200"/>
            <a:ext cx="8000999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Site Information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33400" y="2286000"/>
            <a:ext cx="8000999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Study Location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92331" y="6185099"/>
            <a:ext cx="1935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</a:rPr>
              <a:t>Germplasm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 Information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52994" y="1673423"/>
            <a:ext cx="7981406" cy="3077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Study Detail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1066800"/>
            <a:ext cx="1828800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10668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/>
          <a:srcRect l="61429" t="31111" r="11428" b="38889"/>
          <a:stretch>
            <a:fillRect/>
          </a:stretch>
        </p:blipFill>
        <p:spPr bwMode="auto">
          <a:xfrm>
            <a:off x="609600" y="2743200"/>
            <a:ext cx="78486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19200" y="1828800"/>
            <a:ext cx="359380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b="1" dirty="0" smtClean="0"/>
              <a:t>Home page</a:t>
            </a:r>
          </a:p>
          <a:p>
            <a:pPr marL="514350" indent="-514350">
              <a:buAutoNum type="arabicPeriod"/>
            </a:pPr>
            <a:r>
              <a:rPr lang="en-US" sz="2800" b="1" dirty="0" smtClean="0"/>
              <a:t>User registration</a:t>
            </a:r>
          </a:p>
          <a:p>
            <a:pPr marL="514350" indent="-514350">
              <a:buAutoNum type="arabicPeriod"/>
            </a:pPr>
            <a:r>
              <a:rPr lang="en-US" sz="2800" b="1" dirty="0" smtClean="0"/>
              <a:t>Login to the system</a:t>
            </a:r>
          </a:p>
          <a:p>
            <a:pPr marL="514350" indent="-514350">
              <a:buAutoNum type="arabicPeriod"/>
            </a:pPr>
            <a:r>
              <a:rPr lang="en-US" sz="2800" b="1" dirty="0" smtClean="0"/>
              <a:t>Admin Dashboard</a:t>
            </a:r>
          </a:p>
          <a:p>
            <a:pPr marL="514350" indent="-514350">
              <a:buAutoNum type="arabicPeriod"/>
            </a:pPr>
            <a:r>
              <a:rPr lang="en-US" sz="2800" b="1" dirty="0" smtClean="0"/>
              <a:t>User Dashboard</a:t>
            </a:r>
          </a:p>
          <a:p>
            <a:pPr marL="514350" indent="-514350"/>
            <a:endParaRPr lang="en-US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143000" y="914400"/>
            <a:ext cx="2784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Web App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304800" y="779929"/>
            <a:ext cx="8458200" cy="53160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0668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6" name="TextBox 75"/>
          <p:cNvSpPr txBox="1"/>
          <p:nvPr/>
        </p:nvSpPr>
        <p:spPr>
          <a:xfrm>
            <a:off x="533400" y="37338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Raw Data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33400" y="40386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Genotypic Data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52994" y="1063823"/>
            <a:ext cx="7981406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Derived Data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4572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457200"/>
            <a:ext cx="1828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 cstate="print"/>
          <a:srcRect l="1429" t="44444" r="48571" b="7778"/>
          <a:stretch>
            <a:fillRect/>
          </a:stretch>
        </p:blipFill>
        <p:spPr bwMode="auto">
          <a:xfrm>
            <a:off x="609600" y="1371600"/>
            <a:ext cx="7772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7239000" y="3352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Export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3400" y="43434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Files Data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5181600" y="1905000"/>
            <a:ext cx="1600200" cy="1219200"/>
            <a:chOff x="6477000" y="3505200"/>
            <a:chExt cx="1600200" cy="1219200"/>
          </a:xfrm>
        </p:grpSpPr>
        <p:sp>
          <p:nvSpPr>
            <p:cNvPr id="20" name="Rectangle 19"/>
            <p:cNvSpPr/>
            <p:nvPr/>
          </p:nvSpPr>
          <p:spPr>
            <a:xfrm>
              <a:off x="6477000" y="3505200"/>
              <a:ext cx="1447800" cy="1219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2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477000" y="35052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tx2"/>
                  </a:solidFill>
                </a:rPr>
                <a:t>Add more column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705600" y="38100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tx2"/>
                  </a:solidFill>
                </a:rPr>
                <a:t>Soil type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553200" y="3886200"/>
              <a:ext cx="152400" cy="152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705600" y="40386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 smtClean="0">
                  <a:solidFill>
                    <a:schemeClr val="tx2"/>
                  </a:solidFill>
                </a:rPr>
                <a:t>Germplasm</a:t>
              </a:r>
              <a:r>
                <a:rPr lang="en-US" sz="1200" dirty="0" smtClean="0">
                  <a:solidFill>
                    <a:schemeClr val="tx2"/>
                  </a:solidFill>
                </a:rPr>
                <a:t> Type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53200" y="4114800"/>
              <a:ext cx="152400" cy="152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09600" y="1506379"/>
            <a:ext cx="44595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u="sng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IR 64</a:t>
            </a:r>
            <a:endParaRPr lang="en-US" sz="1000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62000" y="1828800"/>
            <a:ext cx="2837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Note: </a:t>
            </a:r>
            <a:r>
              <a:rPr lang="en-US" sz="1200" dirty="0" err="1" smtClean="0">
                <a:solidFill>
                  <a:srgbClr val="FF0000"/>
                </a:solidFill>
              </a:rPr>
              <a:t>Gname</a:t>
            </a:r>
            <a:r>
              <a:rPr lang="en-US" sz="1200" dirty="0" smtClean="0">
                <a:solidFill>
                  <a:srgbClr val="FF0000"/>
                </a:solidFill>
              </a:rPr>
              <a:t> is can link to </a:t>
            </a:r>
            <a:r>
              <a:rPr lang="en-US" sz="1200" dirty="0" err="1" smtClean="0">
                <a:solidFill>
                  <a:srgbClr val="FF0000"/>
                </a:solidFill>
              </a:rPr>
              <a:t>germplasm</a:t>
            </a:r>
            <a:r>
              <a:rPr lang="en-US" sz="1200" dirty="0" smtClean="0">
                <a:solidFill>
                  <a:srgbClr val="FF0000"/>
                </a:solidFill>
              </a:rPr>
              <a:t> info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304800" y="779929"/>
            <a:ext cx="8458200" cy="53160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0668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</a:t>
            </a:r>
            <a:endParaRPr lang="en-US" sz="1400" dirty="0"/>
          </a:p>
        </p:txBody>
      </p:sp>
      <p:sp>
        <p:nvSpPr>
          <p:cNvPr id="76" name="TextBox 75"/>
          <p:cNvSpPr txBox="1"/>
          <p:nvPr/>
        </p:nvSpPr>
        <p:spPr>
          <a:xfrm>
            <a:off x="533400" y="14478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Raw Data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33400" y="1749623"/>
            <a:ext cx="8000999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Genotypic Data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33400" y="1140023"/>
            <a:ext cx="7981406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Derived Data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4572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457200"/>
            <a:ext cx="1828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33400" y="43434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Files Data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5800" y="21336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GenotypeData1.txt</a:t>
            </a:r>
            <a:endParaRPr lang="en-US" sz="1200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85800" y="23622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GenotypeData2.txt</a:t>
            </a:r>
            <a:endParaRPr lang="en-US" sz="1200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14600" y="2590800"/>
            <a:ext cx="18431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Note: File is downloadable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Cross Study Query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4648200" y="4038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44"/>
          <p:cNvGrpSpPr/>
          <p:nvPr/>
        </p:nvGrpSpPr>
        <p:grpSpPr>
          <a:xfrm>
            <a:off x="789972" y="2133600"/>
            <a:ext cx="1828800" cy="276999"/>
            <a:chOff x="789972" y="2133600"/>
            <a:chExt cx="1828800" cy="276999"/>
          </a:xfrm>
        </p:grpSpPr>
        <p:sp>
          <p:nvSpPr>
            <p:cNvPr id="35" name="Oval 34"/>
            <p:cNvSpPr/>
            <p:nvPr/>
          </p:nvSpPr>
          <p:spPr>
            <a:xfrm>
              <a:off x="789972" y="2181999"/>
              <a:ext cx="152400" cy="1524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42372" y="2133600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57400" y="2133600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</p:grpSp>
      <p:sp>
        <p:nvSpPr>
          <p:cNvPr id="38" name="Oval 37"/>
          <p:cNvSpPr/>
          <p:nvPr/>
        </p:nvSpPr>
        <p:spPr>
          <a:xfrm>
            <a:off x="1856772" y="2181999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990600" y="2590800"/>
            <a:ext cx="11267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Select Variable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2098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Tiller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276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733800" y="25908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55626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029200" y="2590800"/>
            <a:ext cx="541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Value</a:t>
            </a:r>
            <a:endParaRPr lang="en-US" sz="1200" b="1" dirty="0"/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62484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3075801"/>
              <a:ext cx="7509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Operator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86200" y="3124200"/>
              <a:ext cx="528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7338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Tiller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2438400" y="35052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3886200" y="35052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857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Yield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438400" y="376160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3886200" y="37616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1143000" y="4038600"/>
            <a:ext cx="949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Plant Height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2438400" y="40386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&lt;=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3886200" y="4038600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120</a:t>
            </a:r>
            <a:endParaRPr lang="en-US" sz="1200" dirty="0"/>
          </a:p>
        </p:txBody>
      </p:sp>
      <p:grpSp>
        <p:nvGrpSpPr>
          <p:cNvPr id="81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5638800" y="4066401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grpSp>
        <p:nvGrpSpPr>
          <p:cNvPr id="95" name="Group 94"/>
          <p:cNvGrpSpPr/>
          <p:nvPr/>
        </p:nvGrpSpPr>
        <p:grpSpPr>
          <a:xfrm>
            <a:off x="4648200" y="4038600"/>
            <a:ext cx="685800" cy="304800"/>
            <a:chOff x="5181600" y="304800"/>
            <a:chExt cx="685800" cy="304800"/>
          </a:xfrm>
        </p:grpSpPr>
        <p:grpSp>
          <p:nvGrpSpPr>
            <p:cNvPr id="91" name="Group 90"/>
            <p:cNvGrpSpPr/>
            <p:nvPr/>
          </p:nvGrpSpPr>
          <p:grpSpPr>
            <a:xfrm>
              <a:off x="5181600" y="304800"/>
              <a:ext cx="685800" cy="304800"/>
              <a:chOff x="5181600" y="304800"/>
              <a:chExt cx="685800" cy="3048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5181600" y="304800"/>
                <a:ext cx="685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Isosceles Triangle 88"/>
              <p:cNvSpPr/>
              <p:nvPr/>
            </p:nvSpPr>
            <p:spPr>
              <a:xfrm flipV="1">
                <a:off x="5562600" y="3810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5181600" y="332601"/>
              <a:ext cx="3193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or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343060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Addional</a:t>
            </a:r>
            <a:r>
              <a:rPr lang="en-US" sz="1200" dirty="0" smtClean="0"/>
              <a:t>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Isosceles Triangle 118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/>
          <p:cNvSpPr txBox="1"/>
          <p:nvPr/>
        </p:nvSpPr>
        <p:spPr>
          <a:xfrm>
            <a:off x="3733800" y="25908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==</a:t>
            </a:r>
            <a:endParaRPr lang="en-US" sz="1200" dirty="0"/>
          </a:p>
        </p:txBody>
      </p:sp>
      <p:sp>
        <p:nvSpPr>
          <p:cNvPr id="129" name="Rectangle 128"/>
          <p:cNvSpPr/>
          <p:nvPr/>
        </p:nvSpPr>
        <p:spPr>
          <a:xfrm>
            <a:off x="2362200" y="2895600"/>
            <a:ext cx="1143000" cy="1371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0" name="Group 129"/>
          <p:cNvGrpSpPr/>
          <p:nvPr/>
        </p:nvGrpSpPr>
        <p:grpSpPr>
          <a:xfrm>
            <a:off x="2486514" y="2895600"/>
            <a:ext cx="1094886" cy="858798"/>
            <a:chOff x="8453386" y="3505200"/>
            <a:chExt cx="1094886" cy="858798"/>
          </a:xfrm>
        </p:grpSpPr>
        <p:sp>
          <p:nvSpPr>
            <p:cNvPr id="131" name="TextBox 130"/>
            <p:cNvSpPr txBox="1"/>
            <p:nvPr/>
          </p:nvSpPr>
          <p:spPr>
            <a:xfrm>
              <a:off x="8458200" y="3886200"/>
              <a:ext cx="7852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Blast</a:t>
              </a:r>
              <a:endParaRPr lang="en-US" sz="1200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453386" y="4086999"/>
              <a:ext cx="2551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  </a:t>
              </a:r>
              <a:endParaRPr lang="en-US" sz="12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458200" y="3685401"/>
              <a:ext cx="101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Plant Height</a:t>
              </a:r>
              <a:endParaRPr lang="en-US" sz="1200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8458200" y="3505200"/>
              <a:ext cx="1090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Grain Yield</a:t>
              </a:r>
              <a:endParaRPr lang="en-US" sz="1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4648200" y="4038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44"/>
          <p:cNvGrpSpPr/>
          <p:nvPr/>
        </p:nvGrpSpPr>
        <p:grpSpPr>
          <a:xfrm>
            <a:off x="789972" y="2133600"/>
            <a:ext cx="1828800" cy="276999"/>
            <a:chOff x="789972" y="2133600"/>
            <a:chExt cx="1828800" cy="276999"/>
          </a:xfrm>
        </p:grpSpPr>
        <p:sp>
          <p:nvSpPr>
            <p:cNvPr id="35" name="Oval 34"/>
            <p:cNvSpPr/>
            <p:nvPr/>
          </p:nvSpPr>
          <p:spPr>
            <a:xfrm>
              <a:off x="789972" y="2181999"/>
              <a:ext cx="152400" cy="1524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42372" y="2133600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57400" y="2133600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</p:grpSp>
      <p:sp>
        <p:nvSpPr>
          <p:cNvPr id="38" name="Oval 37"/>
          <p:cNvSpPr/>
          <p:nvPr/>
        </p:nvSpPr>
        <p:spPr>
          <a:xfrm>
            <a:off x="1856772" y="2181999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990600" y="2590800"/>
            <a:ext cx="11267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Select Variable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2098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Tiller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276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733800" y="25908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55626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029200" y="2590800"/>
            <a:ext cx="541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Value</a:t>
            </a:r>
            <a:endParaRPr lang="en-US" sz="1200" b="1" dirty="0"/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62484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3075801"/>
              <a:ext cx="7509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Operator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86200" y="3124200"/>
              <a:ext cx="528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7338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Tiller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2438400" y="35052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3886200" y="35052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857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Yield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438400" y="376160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3886200" y="37616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1143000" y="4038600"/>
            <a:ext cx="949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Plant Height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2438400" y="40386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&lt;=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3886200" y="4038600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120</a:t>
            </a:r>
            <a:endParaRPr lang="en-US" sz="1200" dirty="0"/>
          </a:p>
        </p:txBody>
      </p:sp>
      <p:grpSp>
        <p:nvGrpSpPr>
          <p:cNvPr id="6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5638800" y="4066401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grpSp>
        <p:nvGrpSpPr>
          <p:cNvPr id="7" name="Group 94"/>
          <p:cNvGrpSpPr/>
          <p:nvPr/>
        </p:nvGrpSpPr>
        <p:grpSpPr>
          <a:xfrm>
            <a:off x="4648200" y="4038600"/>
            <a:ext cx="685800" cy="304800"/>
            <a:chOff x="5181600" y="304800"/>
            <a:chExt cx="685800" cy="304800"/>
          </a:xfrm>
        </p:grpSpPr>
        <p:grpSp>
          <p:nvGrpSpPr>
            <p:cNvPr id="8" name="Group 90"/>
            <p:cNvGrpSpPr/>
            <p:nvPr/>
          </p:nvGrpSpPr>
          <p:grpSpPr>
            <a:xfrm>
              <a:off x="5181600" y="304800"/>
              <a:ext cx="685800" cy="304800"/>
              <a:chOff x="5181600" y="304800"/>
              <a:chExt cx="685800" cy="3048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5181600" y="304800"/>
                <a:ext cx="685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Isosceles Triangle 88"/>
              <p:cNvSpPr/>
              <p:nvPr/>
            </p:nvSpPr>
            <p:spPr>
              <a:xfrm flipV="1">
                <a:off x="5562600" y="3810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5181600" y="332601"/>
              <a:ext cx="3193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or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343060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Addional</a:t>
            </a:r>
            <a:r>
              <a:rPr lang="en-US" sz="1200" dirty="0" smtClean="0"/>
              <a:t>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Isosceles Triangle 118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/>
          <p:cNvSpPr txBox="1"/>
          <p:nvPr/>
        </p:nvSpPr>
        <p:spPr>
          <a:xfrm>
            <a:off x="3733800" y="25908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==</a:t>
            </a:r>
            <a:endParaRPr lang="en-US" sz="1200" dirty="0"/>
          </a:p>
        </p:txBody>
      </p:sp>
      <p:sp>
        <p:nvSpPr>
          <p:cNvPr id="121" name="Rectangle 120"/>
          <p:cNvSpPr/>
          <p:nvPr/>
        </p:nvSpPr>
        <p:spPr>
          <a:xfrm>
            <a:off x="3810000" y="2895600"/>
            <a:ext cx="1143000" cy="1371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121"/>
          <p:cNvGrpSpPr/>
          <p:nvPr/>
        </p:nvGrpSpPr>
        <p:grpSpPr>
          <a:xfrm>
            <a:off x="3962400" y="2895600"/>
            <a:ext cx="738728" cy="1343799"/>
            <a:chOff x="8405272" y="3505200"/>
            <a:chExt cx="738728" cy="1343799"/>
          </a:xfrm>
        </p:grpSpPr>
        <p:sp>
          <p:nvSpPr>
            <p:cNvPr id="123" name="TextBox 122"/>
            <p:cNvSpPr txBox="1"/>
            <p:nvPr/>
          </p:nvSpPr>
          <p:spPr>
            <a:xfrm>
              <a:off x="8458200" y="3886200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&gt;</a:t>
              </a:r>
              <a:endParaRPr lang="en-US" sz="1200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8453386" y="4086999"/>
              <a:ext cx="4090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&gt;=  </a:t>
              </a:r>
              <a:endParaRPr lang="en-US" sz="12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458200" y="3685401"/>
              <a:ext cx="457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&lt;=</a:t>
              </a:r>
              <a:endParaRPr lang="en-US" sz="1200" dirty="0"/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8405272" y="4572000"/>
              <a:ext cx="4618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Like </a:t>
              </a:r>
              <a:endParaRPr lang="en-US" sz="1200" dirty="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8405272" y="4315599"/>
              <a:ext cx="738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Between</a:t>
              </a:r>
              <a:endParaRPr lang="en-US" sz="1200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8458200" y="3505200"/>
              <a:ext cx="457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&lt;</a:t>
              </a:r>
              <a:endParaRPr lang="en-US" sz="1200" dirty="0"/>
            </a:p>
          </p:txBody>
        </p:sp>
      </p:grpSp>
      <p:sp>
        <p:nvSpPr>
          <p:cNvPr id="129" name="Rectangle 128"/>
          <p:cNvSpPr/>
          <p:nvPr/>
        </p:nvSpPr>
        <p:spPr>
          <a:xfrm>
            <a:off x="2362200" y="2895600"/>
            <a:ext cx="1143000" cy="1371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129"/>
          <p:cNvGrpSpPr/>
          <p:nvPr/>
        </p:nvGrpSpPr>
        <p:grpSpPr>
          <a:xfrm>
            <a:off x="2486514" y="2895600"/>
            <a:ext cx="1094886" cy="858798"/>
            <a:chOff x="8453386" y="3505200"/>
            <a:chExt cx="1094886" cy="858798"/>
          </a:xfrm>
        </p:grpSpPr>
        <p:sp>
          <p:nvSpPr>
            <p:cNvPr id="131" name="TextBox 130"/>
            <p:cNvSpPr txBox="1"/>
            <p:nvPr/>
          </p:nvSpPr>
          <p:spPr>
            <a:xfrm>
              <a:off x="8458200" y="3886200"/>
              <a:ext cx="7852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Blast</a:t>
              </a:r>
              <a:endParaRPr lang="en-US" sz="1200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453386" y="4086999"/>
              <a:ext cx="2551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  </a:t>
              </a:r>
              <a:endParaRPr lang="en-US" sz="12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458200" y="3685401"/>
              <a:ext cx="101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Plant Height</a:t>
              </a:r>
              <a:endParaRPr lang="en-US" sz="1200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8458200" y="3505200"/>
              <a:ext cx="1090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Grain Yield</a:t>
              </a:r>
              <a:endParaRPr lang="en-US" sz="1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4648200" y="4038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44"/>
          <p:cNvGrpSpPr/>
          <p:nvPr/>
        </p:nvGrpSpPr>
        <p:grpSpPr>
          <a:xfrm>
            <a:off x="789972" y="2133600"/>
            <a:ext cx="1828800" cy="276999"/>
            <a:chOff x="789972" y="2133600"/>
            <a:chExt cx="1828800" cy="276999"/>
          </a:xfrm>
        </p:grpSpPr>
        <p:sp>
          <p:nvSpPr>
            <p:cNvPr id="35" name="Oval 34"/>
            <p:cNvSpPr/>
            <p:nvPr/>
          </p:nvSpPr>
          <p:spPr>
            <a:xfrm>
              <a:off x="789972" y="2181999"/>
              <a:ext cx="152400" cy="1524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42372" y="2133600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57400" y="2133600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</p:grpSp>
      <p:sp>
        <p:nvSpPr>
          <p:cNvPr id="38" name="Oval 37"/>
          <p:cNvSpPr/>
          <p:nvPr/>
        </p:nvSpPr>
        <p:spPr>
          <a:xfrm>
            <a:off x="1856772" y="2181999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990600" y="2590800"/>
            <a:ext cx="11267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Select Variable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2098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Tiller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276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733800" y="25908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55626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029200" y="2590800"/>
            <a:ext cx="541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Value</a:t>
            </a:r>
            <a:endParaRPr lang="en-US" sz="1200" b="1" dirty="0"/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62484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3075801"/>
              <a:ext cx="7509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Operator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86200" y="3124200"/>
              <a:ext cx="528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7338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Tiller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2438400" y="35052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3886200" y="35052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857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Yield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438400" y="376160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3886200" y="37616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1143000" y="4038600"/>
            <a:ext cx="949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Plant Height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2438400" y="40386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&lt;=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3886200" y="4038600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120</a:t>
            </a:r>
            <a:endParaRPr lang="en-US" sz="1200" dirty="0"/>
          </a:p>
        </p:txBody>
      </p:sp>
      <p:grpSp>
        <p:nvGrpSpPr>
          <p:cNvPr id="6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5638800" y="4066401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grpSp>
        <p:nvGrpSpPr>
          <p:cNvPr id="7" name="Group 94"/>
          <p:cNvGrpSpPr/>
          <p:nvPr/>
        </p:nvGrpSpPr>
        <p:grpSpPr>
          <a:xfrm>
            <a:off x="4648200" y="4038600"/>
            <a:ext cx="685800" cy="304800"/>
            <a:chOff x="5181600" y="304800"/>
            <a:chExt cx="685800" cy="304800"/>
          </a:xfrm>
        </p:grpSpPr>
        <p:grpSp>
          <p:nvGrpSpPr>
            <p:cNvPr id="8" name="Group 90"/>
            <p:cNvGrpSpPr/>
            <p:nvPr/>
          </p:nvGrpSpPr>
          <p:grpSpPr>
            <a:xfrm>
              <a:off x="5181600" y="304800"/>
              <a:ext cx="685800" cy="304800"/>
              <a:chOff x="5181600" y="304800"/>
              <a:chExt cx="685800" cy="3048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5181600" y="304800"/>
                <a:ext cx="685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Isosceles Triangle 88"/>
              <p:cNvSpPr/>
              <p:nvPr/>
            </p:nvSpPr>
            <p:spPr>
              <a:xfrm flipV="1">
                <a:off x="5562600" y="3810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5181600" y="332601"/>
              <a:ext cx="3193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or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343060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Addional</a:t>
            </a:r>
            <a:r>
              <a:rPr lang="en-US" sz="1200" dirty="0" smtClean="0"/>
              <a:t>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5562600" y="2590800"/>
            <a:ext cx="1371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2" name="Isosceles Triangle 91"/>
          <p:cNvSpPr/>
          <p:nvPr/>
        </p:nvSpPr>
        <p:spPr>
          <a:xfrm flipV="1">
            <a:off x="6705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/>
          <p:cNvGrpSpPr/>
          <p:nvPr/>
        </p:nvGrpSpPr>
        <p:grpSpPr>
          <a:xfrm>
            <a:off x="5715000" y="2590800"/>
            <a:ext cx="1219200" cy="1676400"/>
            <a:chOff x="5715000" y="2590800"/>
            <a:chExt cx="1219200" cy="1676400"/>
          </a:xfrm>
        </p:grpSpPr>
        <p:sp>
          <p:nvSpPr>
            <p:cNvPr id="94" name="Rectangle 93"/>
            <p:cNvSpPr/>
            <p:nvPr/>
          </p:nvSpPr>
          <p:spPr>
            <a:xfrm>
              <a:off x="5791200" y="2895600"/>
              <a:ext cx="1143000" cy="13716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5" name="Group 30"/>
            <p:cNvGrpSpPr/>
            <p:nvPr/>
          </p:nvGrpSpPr>
          <p:grpSpPr>
            <a:xfrm>
              <a:off x="5715000" y="2590800"/>
              <a:ext cx="614414" cy="1364397"/>
              <a:chOff x="8176672" y="3200400"/>
              <a:chExt cx="614414" cy="1364397"/>
            </a:xfrm>
          </p:grpSpPr>
          <p:sp>
            <p:nvSpPr>
              <p:cNvPr id="100" name="TextBox 99"/>
              <p:cNvSpPr txBox="1"/>
              <p:nvPr/>
            </p:nvSpPr>
            <p:spPr>
              <a:xfrm>
                <a:off x="8333886" y="3858399"/>
                <a:ext cx="263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5</a:t>
                </a:r>
                <a:endParaRPr lang="en-US" sz="1200" dirty="0"/>
              </a:p>
            </p:txBody>
          </p:sp>
          <p:sp>
            <p:nvSpPr>
              <p:cNvPr id="104" name="TextBox 103"/>
              <p:cNvSpPr txBox="1"/>
              <p:nvPr/>
            </p:nvSpPr>
            <p:spPr>
              <a:xfrm>
                <a:off x="8329072" y="4059198"/>
                <a:ext cx="29848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7 </a:t>
                </a:r>
                <a:endParaRPr lang="en-US" sz="1200" dirty="0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8333886" y="3657600"/>
                <a:ext cx="457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3</a:t>
                </a:r>
                <a:endParaRPr lang="en-US" sz="1200" dirty="0"/>
              </a:p>
            </p:txBody>
          </p:sp>
          <p:sp>
            <p:nvSpPr>
              <p:cNvPr id="111" name="TextBox 110"/>
              <p:cNvSpPr txBox="1"/>
              <p:nvPr/>
            </p:nvSpPr>
            <p:spPr>
              <a:xfrm>
                <a:off x="8329072" y="4287798"/>
                <a:ext cx="263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9</a:t>
                </a:r>
                <a:endParaRPr lang="en-US" sz="1200" dirty="0"/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8176672" y="3200400"/>
                <a:ext cx="457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1</a:t>
                </a:r>
                <a:endParaRPr lang="en-US" sz="1200"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4648200" y="4038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44"/>
          <p:cNvGrpSpPr/>
          <p:nvPr/>
        </p:nvGrpSpPr>
        <p:grpSpPr>
          <a:xfrm>
            <a:off x="789972" y="2133600"/>
            <a:ext cx="1828800" cy="276999"/>
            <a:chOff x="789972" y="2133600"/>
            <a:chExt cx="1828800" cy="276999"/>
          </a:xfrm>
        </p:grpSpPr>
        <p:sp>
          <p:nvSpPr>
            <p:cNvPr id="35" name="Oval 34"/>
            <p:cNvSpPr/>
            <p:nvPr/>
          </p:nvSpPr>
          <p:spPr>
            <a:xfrm>
              <a:off x="789972" y="2181999"/>
              <a:ext cx="152400" cy="1524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42372" y="2133600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57400" y="2133600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</p:grpSp>
      <p:sp>
        <p:nvSpPr>
          <p:cNvPr id="38" name="Oval 37"/>
          <p:cNvSpPr/>
          <p:nvPr/>
        </p:nvSpPr>
        <p:spPr>
          <a:xfrm>
            <a:off x="1856772" y="2181999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990600" y="2590800"/>
            <a:ext cx="11267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Select Variable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2098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Tiller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276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733800" y="25908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55626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029200" y="2590800"/>
            <a:ext cx="541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Value</a:t>
            </a:r>
            <a:endParaRPr lang="en-US" sz="1200" b="1" dirty="0"/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62484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3075801"/>
              <a:ext cx="7509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Operator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86200" y="3124200"/>
              <a:ext cx="528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7338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Tiller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2438400" y="35052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3886200" y="35052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857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Yield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438400" y="376160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3886200" y="37616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1143000" y="4038600"/>
            <a:ext cx="949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Plant Height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2438400" y="40386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&lt;=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3886200" y="4038600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120</a:t>
            </a:r>
            <a:endParaRPr lang="en-US" sz="1200" dirty="0"/>
          </a:p>
        </p:txBody>
      </p:sp>
      <p:grpSp>
        <p:nvGrpSpPr>
          <p:cNvPr id="6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5638800" y="4066401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grpSp>
        <p:nvGrpSpPr>
          <p:cNvPr id="7" name="Group 94"/>
          <p:cNvGrpSpPr/>
          <p:nvPr/>
        </p:nvGrpSpPr>
        <p:grpSpPr>
          <a:xfrm>
            <a:off x="4648200" y="4038600"/>
            <a:ext cx="685800" cy="304800"/>
            <a:chOff x="5181600" y="304800"/>
            <a:chExt cx="685800" cy="304800"/>
          </a:xfrm>
        </p:grpSpPr>
        <p:grpSp>
          <p:nvGrpSpPr>
            <p:cNvPr id="8" name="Group 90"/>
            <p:cNvGrpSpPr/>
            <p:nvPr/>
          </p:nvGrpSpPr>
          <p:grpSpPr>
            <a:xfrm>
              <a:off x="5181600" y="304800"/>
              <a:ext cx="685800" cy="304800"/>
              <a:chOff x="5181600" y="304800"/>
              <a:chExt cx="685800" cy="3048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5181600" y="304800"/>
                <a:ext cx="685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Isosceles Triangle 88"/>
              <p:cNvSpPr/>
              <p:nvPr/>
            </p:nvSpPr>
            <p:spPr>
              <a:xfrm flipV="1">
                <a:off x="5562600" y="3810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5181600" y="332601"/>
              <a:ext cx="3193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or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429622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/>
              <a:t>Additional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93" name="Group 92"/>
          <p:cNvGrpSpPr/>
          <p:nvPr/>
        </p:nvGrpSpPr>
        <p:grpSpPr>
          <a:xfrm>
            <a:off x="2286000" y="4724400"/>
            <a:ext cx="2971800" cy="1219200"/>
            <a:chOff x="1143000" y="3733800"/>
            <a:chExt cx="2971800" cy="1219200"/>
          </a:xfrm>
        </p:grpSpPr>
        <p:sp>
          <p:nvSpPr>
            <p:cNvPr id="66" name="Rectangle 65"/>
            <p:cNvSpPr/>
            <p:nvPr/>
          </p:nvSpPr>
          <p:spPr>
            <a:xfrm>
              <a:off x="1143000" y="3733800"/>
              <a:ext cx="2971800" cy="1219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1295400" y="3886200"/>
              <a:ext cx="2590800" cy="990600"/>
              <a:chOff x="1295400" y="3886200"/>
              <a:chExt cx="2590800" cy="990600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1295400" y="3886200"/>
                <a:ext cx="2590800" cy="9906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1569894" y="4495800"/>
                <a:ext cx="48750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Blast</a:t>
                </a:r>
                <a:endParaRPr lang="en-US" sz="1200" dirty="0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1557171" y="4218801"/>
                <a:ext cx="84029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Chalkiness</a:t>
                </a:r>
                <a:endParaRPr lang="en-US" sz="1200" dirty="0"/>
              </a:p>
            </p:txBody>
          </p:sp>
          <p:cxnSp>
            <p:nvCxnSpPr>
              <p:cNvPr id="83" name="Straight Connector 82"/>
              <p:cNvCxnSpPr/>
              <p:nvPr/>
            </p:nvCxnSpPr>
            <p:spPr>
              <a:xfrm>
                <a:off x="1295400" y="4495800"/>
                <a:ext cx="2590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Rectangle 83"/>
              <p:cNvSpPr/>
              <p:nvPr/>
            </p:nvSpPr>
            <p:spPr>
              <a:xfrm>
                <a:off x="1295400" y="3886200"/>
                <a:ext cx="2590800" cy="3048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1371600" y="3886200"/>
                <a:ext cx="69063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Variable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1371600" y="4267200"/>
                <a:ext cx="152400" cy="152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1371600" y="4572000"/>
                <a:ext cx="152400" cy="152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5" name="TextBox 94"/>
          <p:cNvSpPr txBox="1"/>
          <p:nvPr/>
        </p:nvSpPr>
        <p:spPr>
          <a:xfrm>
            <a:off x="2438400" y="510540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4800600" y="5181600"/>
            <a:ext cx="228600" cy="685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Isosceles Triangle 103"/>
          <p:cNvSpPr/>
          <p:nvPr/>
        </p:nvSpPr>
        <p:spPr>
          <a:xfrm flipV="1">
            <a:off x="4800600" y="56388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/>
          <p:cNvSpPr txBox="1"/>
          <p:nvPr/>
        </p:nvSpPr>
        <p:spPr>
          <a:xfrm>
            <a:off x="2438400" y="541020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762000" y="2438400"/>
            <a:ext cx="7391400" cy="2895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781800" y="47244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Export</a:t>
            </a:r>
            <a:endParaRPr lang="en-US" sz="1400" dirty="0"/>
          </a:p>
        </p:txBody>
      </p:sp>
      <p:grpSp>
        <p:nvGrpSpPr>
          <p:cNvPr id="2" name="Group 66"/>
          <p:cNvGrpSpPr/>
          <p:nvPr/>
        </p:nvGrpSpPr>
        <p:grpSpPr>
          <a:xfrm>
            <a:off x="838200" y="2590800"/>
            <a:ext cx="7162800" cy="1752600"/>
            <a:chOff x="838200" y="3048000"/>
            <a:chExt cx="7162800" cy="1752600"/>
          </a:xfrm>
        </p:grpSpPr>
        <p:sp>
          <p:nvSpPr>
            <p:cNvPr id="46" name="Rectangle 45"/>
            <p:cNvSpPr/>
            <p:nvPr/>
          </p:nvSpPr>
          <p:spPr>
            <a:xfrm>
              <a:off x="838200" y="3048000"/>
              <a:ext cx="7162800" cy="17526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38200" y="3048000"/>
              <a:ext cx="71628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14400" y="31242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52600" y="312420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>
                  <a:solidFill>
                    <a:schemeClr val="bg1"/>
                  </a:solidFill>
                </a:rPr>
                <a:t>GName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362200" y="3124200"/>
              <a:ext cx="7157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Location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1981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2743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990600" y="3505200"/>
              <a:ext cx="6944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1`</a:t>
              </a:r>
              <a:endParaRPr lang="en-US" sz="1200" dirty="0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34290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2057400" y="3505200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IR 64`</a:t>
              </a:r>
              <a:endParaRPr lang="en-US" sz="12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895600" y="3505200"/>
              <a:ext cx="46519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100`</a:t>
              </a:r>
              <a:endParaRPr lang="en-US" sz="12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90600" y="3733800"/>
              <a:ext cx="6944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1`</a:t>
              </a:r>
              <a:endParaRPr lang="en-US" sz="12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057400" y="3733800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IR 65`</a:t>
              </a:r>
              <a:endParaRPr lang="en-US" sz="12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895600" y="3733800"/>
              <a:ext cx="3866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90`</a:t>
              </a:r>
              <a:endParaRPr lang="en-US" sz="1200" dirty="0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762000" y="2130623"/>
            <a:ext cx="1066800" cy="30777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 1</a:t>
            </a:r>
            <a:endParaRPr lang="en-US" sz="1400" dirty="0"/>
          </a:p>
        </p:txBody>
      </p:sp>
      <p:sp>
        <p:nvSpPr>
          <p:cNvPr id="73" name="TextBox 72"/>
          <p:cNvSpPr txBox="1"/>
          <p:nvPr/>
        </p:nvSpPr>
        <p:spPr>
          <a:xfrm>
            <a:off x="1600200" y="205740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0" name="Picture 3"/>
          <p:cNvPicPr>
            <a:picLocks noChangeAspect="1" noChangeArrowheads="1"/>
          </p:cNvPicPr>
          <p:nvPr/>
        </p:nvPicPr>
        <p:blipFill>
          <a:blip r:embed="rId2" cstate="print"/>
          <a:srcRect t="22656" r="60714" b="52627"/>
          <a:stretch>
            <a:fillRect/>
          </a:stretch>
        </p:blipFill>
        <p:spPr bwMode="auto">
          <a:xfrm>
            <a:off x="1524000" y="2971800"/>
            <a:ext cx="65532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" name="TextBox 30"/>
          <p:cNvSpPr txBox="1"/>
          <p:nvPr/>
        </p:nvSpPr>
        <p:spPr>
          <a:xfrm>
            <a:off x="3048000" y="2667000"/>
            <a:ext cx="417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Site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505200" y="26670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90600" y="3429000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</a:t>
            </a:r>
            <a:endParaRPr 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990600" y="3609201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</a:t>
            </a:r>
            <a:endParaRPr 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41148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Season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0292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PH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6388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Blast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029200" y="4724400"/>
            <a:ext cx="1600200" cy="3048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Save to Folder</a:t>
            </a:r>
            <a:endParaRPr lang="en-US" sz="1200" dirty="0"/>
          </a:p>
        </p:txBody>
      </p:sp>
      <p:sp>
        <p:nvSpPr>
          <p:cNvPr id="43" name="TextBox 42"/>
          <p:cNvSpPr txBox="1"/>
          <p:nvPr/>
        </p:nvSpPr>
        <p:spPr>
          <a:xfrm>
            <a:off x="6096000" y="266700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Chalkiness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762000" y="2438400"/>
            <a:ext cx="7391400" cy="2895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781800" y="47244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Export</a:t>
            </a:r>
            <a:endParaRPr lang="en-US" sz="1400" dirty="0"/>
          </a:p>
        </p:txBody>
      </p:sp>
      <p:grpSp>
        <p:nvGrpSpPr>
          <p:cNvPr id="2" name="Group 66"/>
          <p:cNvGrpSpPr/>
          <p:nvPr/>
        </p:nvGrpSpPr>
        <p:grpSpPr>
          <a:xfrm>
            <a:off x="838200" y="2590800"/>
            <a:ext cx="7162800" cy="1752600"/>
            <a:chOff x="838200" y="3048000"/>
            <a:chExt cx="7162800" cy="1752600"/>
          </a:xfrm>
        </p:grpSpPr>
        <p:sp>
          <p:nvSpPr>
            <p:cNvPr id="46" name="Rectangle 45"/>
            <p:cNvSpPr/>
            <p:nvPr/>
          </p:nvSpPr>
          <p:spPr>
            <a:xfrm>
              <a:off x="838200" y="3048000"/>
              <a:ext cx="7162800" cy="17526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38200" y="3048000"/>
              <a:ext cx="71628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14400" y="31242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52600" y="312420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>
                  <a:solidFill>
                    <a:schemeClr val="bg1"/>
                  </a:solidFill>
                </a:rPr>
                <a:t>GName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362200" y="3124200"/>
              <a:ext cx="7157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Location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1981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2743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990600" y="3505200"/>
              <a:ext cx="6944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1`</a:t>
              </a:r>
              <a:endParaRPr lang="en-US" sz="1200" dirty="0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34290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2057400" y="3505200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IR 64`</a:t>
              </a:r>
              <a:endParaRPr lang="en-US" sz="12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895600" y="3505200"/>
              <a:ext cx="46519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100`</a:t>
              </a:r>
              <a:endParaRPr lang="en-US" sz="12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90600" y="3733800"/>
              <a:ext cx="6944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1`</a:t>
              </a:r>
              <a:endParaRPr lang="en-US" sz="12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057400" y="3733800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IR 65`</a:t>
              </a:r>
              <a:endParaRPr lang="en-US" sz="12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895600" y="3733800"/>
              <a:ext cx="3866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90`</a:t>
              </a:r>
              <a:endParaRPr lang="en-US" sz="1200" dirty="0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762000" y="2130623"/>
            <a:ext cx="1066800" cy="30777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 1</a:t>
            </a:r>
            <a:endParaRPr lang="en-US" sz="1400" dirty="0"/>
          </a:p>
        </p:txBody>
      </p:sp>
      <p:sp>
        <p:nvSpPr>
          <p:cNvPr id="69" name="TextBox 68"/>
          <p:cNvSpPr txBox="1"/>
          <p:nvPr/>
        </p:nvSpPr>
        <p:spPr>
          <a:xfrm>
            <a:off x="1828800" y="21336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Dataset2</a:t>
            </a:r>
            <a:endParaRPr lang="en-US" sz="1400" dirty="0"/>
          </a:p>
        </p:txBody>
      </p:sp>
      <p:sp>
        <p:nvSpPr>
          <p:cNvPr id="73" name="TextBox 72"/>
          <p:cNvSpPr txBox="1"/>
          <p:nvPr/>
        </p:nvSpPr>
        <p:spPr>
          <a:xfrm>
            <a:off x="1600200" y="205740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681336" y="2057400"/>
            <a:ext cx="290464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0" name="Picture 3"/>
          <p:cNvPicPr>
            <a:picLocks noChangeAspect="1" noChangeArrowheads="1"/>
          </p:cNvPicPr>
          <p:nvPr/>
        </p:nvPicPr>
        <p:blipFill>
          <a:blip r:embed="rId2" cstate="print"/>
          <a:srcRect t="22656" r="60714" b="52627"/>
          <a:stretch>
            <a:fillRect/>
          </a:stretch>
        </p:blipFill>
        <p:spPr bwMode="auto">
          <a:xfrm>
            <a:off x="1524000" y="2971800"/>
            <a:ext cx="65532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" name="TextBox 30"/>
          <p:cNvSpPr txBox="1"/>
          <p:nvPr/>
        </p:nvSpPr>
        <p:spPr>
          <a:xfrm>
            <a:off x="3048000" y="2667000"/>
            <a:ext cx="417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Site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505200" y="26670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90600" y="3429000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</a:t>
            </a:r>
            <a:endParaRPr 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990600" y="3609201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</a:t>
            </a:r>
            <a:endParaRPr 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41148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Season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0292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PH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6388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Yld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029200" y="4724400"/>
            <a:ext cx="16002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Save to Folder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err="1" smtClean="0"/>
              <a:t>Germplasm</a:t>
            </a:r>
            <a:r>
              <a:rPr lang="en-US" dirty="0" smtClean="0"/>
              <a:t> Query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19200" y="1828800"/>
            <a:ext cx="580075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User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Database backup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Maintenance of master list tables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43000" y="914400"/>
            <a:ext cx="3841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 Admin Features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914400" y="381000"/>
            <a:ext cx="7467600" cy="624840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6324600" cy="152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600" y="1981200"/>
            <a:ext cx="6324600" cy="381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71600" y="1219200"/>
            <a:ext cx="6324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71600" y="609600"/>
            <a:ext cx="1863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Search </a:t>
            </a:r>
            <a:r>
              <a:rPr lang="en-US" sz="1400" dirty="0" err="1" smtClean="0">
                <a:solidFill>
                  <a:schemeClr val="tx2"/>
                </a:solidFill>
              </a:rPr>
              <a:t>Germplasm</a:t>
            </a:r>
            <a:r>
              <a:rPr lang="en-US" sz="1400" dirty="0" smtClean="0">
                <a:solidFill>
                  <a:schemeClr val="tx2"/>
                </a:solidFill>
              </a:rPr>
              <a:t> By: 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00400" y="685800"/>
            <a:ext cx="1676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flipV="1">
            <a:off x="46482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352800" y="685800"/>
            <a:ext cx="5581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4953000" y="685800"/>
            <a:ext cx="1828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934200" y="685800"/>
            <a:ext cx="762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Go</a:t>
            </a:r>
            <a:endParaRPr lang="en-US" sz="1200" dirty="0"/>
          </a:p>
        </p:txBody>
      </p:sp>
      <p:grpSp>
        <p:nvGrpSpPr>
          <p:cNvPr id="16" name="Group 53"/>
          <p:cNvGrpSpPr/>
          <p:nvPr/>
        </p:nvGrpSpPr>
        <p:grpSpPr>
          <a:xfrm>
            <a:off x="3810000" y="990600"/>
            <a:ext cx="1676400" cy="762000"/>
            <a:chOff x="4191000" y="3352800"/>
            <a:chExt cx="1066800" cy="825500"/>
          </a:xfrm>
        </p:grpSpPr>
        <p:sp>
          <p:nvSpPr>
            <p:cNvPr id="35" name="Rectangle 34"/>
            <p:cNvSpPr/>
            <p:nvPr/>
          </p:nvSpPr>
          <p:spPr>
            <a:xfrm>
              <a:off x="4191000" y="3352800"/>
              <a:ext cx="1066800" cy="825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191000" y="3352801"/>
              <a:ext cx="1066800" cy="30008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Key Characteristic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267200" y="3533001"/>
              <a:ext cx="18473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2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5240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64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2763587" y="1752600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Name1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75000"/>
                  </a:schemeClr>
                </a:solidFill>
              </a:rPr>
              <a:t>IR 65</a:t>
            </a:r>
            <a:endParaRPr lang="en-US" sz="1200" u="sn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63587" y="20852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2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1054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23" name="TextBox 14"/>
          <p:cNvSpPr txBox="1"/>
          <p:nvPr/>
        </p:nvSpPr>
        <p:spPr>
          <a:xfrm>
            <a:off x="1447800" y="1295400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Germplasm</a:t>
            </a:r>
            <a:r>
              <a:rPr lang="en-US" sz="1200" dirty="0" smtClean="0">
                <a:solidFill>
                  <a:schemeClr val="bg1"/>
                </a:solidFill>
              </a:rPr>
              <a:t>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5021" y="132320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Other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10040" y="12954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743200" y="1219200"/>
            <a:ext cx="0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29000" y="1219200"/>
            <a:ext cx="0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029200" y="1219200"/>
            <a:ext cx="0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324600" y="1219200"/>
            <a:ext cx="0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054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15240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66</a:t>
            </a:r>
            <a:endParaRPr 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2763587" y="23900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3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51054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5029200" y="685800"/>
            <a:ext cx="530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6%</a:t>
            </a:r>
            <a:endParaRPr lang="en-US" sz="1200" dirty="0"/>
          </a:p>
        </p:txBody>
      </p:sp>
      <p:sp>
        <p:nvSpPr>
          <p:cNvPr id="57" name="Rectangle 56"/>
          <p:cNvSpPr/>
          <p:nvPr/>
        </p:nvSpPr>
        <p:spPr>
          <a:xfrm>
            <a:off x="1371600" y="3733800"/>
            <a:ext cx="6324600" cy="2819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371600" y="3429000"/>
            <a:ext cx="1497589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Detail</a:t>
            </a:r>
            <a:endParaRPr lang="en-US" sz="1400" dirty="0"/>
          </a:p>
        </p:txBody>
      </p:sp>
      <p:sp>
        <p:nvSpPr>
          <p:cNvPr id="61" name="TextBox 60"/>
          <p:cNvSpPr txBox="1"/>
          <p:nvPr/>
        </p:nvSpPr>
        <p:spPr>
          <a:xfrm>
            <a:off x="1524000" y="3962400"/>
            <a:ext cx="17091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Germplasm</a:t>
            </a:r>
            <a:r>
              <a:rPr lang="en-US" sz="1200" dirty="0" smtClean="0"/>
              <a:t> Name: IR 65</a:t>
            </a:r>
            <a:endParaRPr lang="en-US" sz="1200" dirty="0"/>
          </a:p>
        </p:txBody>
      </p:sp>
      <p:sp>
        <p:nvSpPr>
          <p:cNvPr id="62" name="TextBox 61"/>
          <p:cNvSpPr txBox="1"/>
          <p:nvPr/>
        </p:nvSpPr>
        <p:spPr>
          <a:xfrm>
            <a:off x="1524000" y="4142601"/>
            <a:ext cx="1502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Other name: Name 1</a:t>
            </a:r>
            <a:endParaRPr lang="en-US" sz="1200" dirty="0"/>
          </a:p>
        </p:txBody>
      </p:sp>
      <p:sp>
        <p:nvSpPr>
          <p:cNvPr id="63" name="TextBox 62"/>
          <p:cNvSpPr txBox="1"/>
          <p:nvPr/>
        </p:nvSpPr>
        <p:spPr>
          <a:xfrm>
            <a:off x="1524000" y="4343400"/>
            <a:ext cx="10836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Breeder: Dr Ye</a:t>
            </a:r>
            <a:endParaRPr lang="en-US" sz="1200" dirty="0"/>
          </a:p>
        </p:txBody>
      </p:sp>
      <p:sp>
        <p:nvSpPr>
          <p:cNvPr id="64" name="TextBox 63"/>
          <p:cNvSpPr txBox="1"/>
          <p:nvPr/>
        </p:nvSpPr>
        <p:spPr>
          <a:xfrm>
            <a:off x="1524000" y="4523601"/>
            <a:ext cx="23151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Germplasm</a:t>
            </a:r>
            <a:r>
              <a:rPr lang="en-US" sz="1200" dirty="0" smtClean="0"/>
              <a:t> </a:t>
            </a:r>
            <a:r>
              <a:rPr lang="en-US" sz="1200" dirty="0" err="1" smtClean="0"/>
              <a:t>Type:Variety</a:t>
            </a:r>
            <a:r>
              <a:rPr lang="en-US" sz="1200" dirty="0" smtClean="0"/>
              <a:t> - Release</a:t>
            </a:r>
            <a:endParaRPr 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1524000" y="4752201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Number</a:t>
            </a:r>
            <a:endParaRPr lang="en-US" sz="1200" dirty="0"/>
          </a:p>
        </p:txBody>
      </p:sp>
      <p:sp>
        <p:nvSpPr>
          <p:cNvPr id="66" name="TextBox 65"/>
          <p:cNvSpPr txBox="1"/>
          <p:nvPr/>
        </p:nvSpPr>
        <p:spPr>
          <a:xfrm>
            <a:off x="1524000" y="4953000"/>
            <a:ext cx="6774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Cross</a:t>
            </a:r>
            <a:endParaRPr lang="en-US" sz="1200" dirty="0"/>
          </a:p>
        </p:txBody>
      </p:sp>
      <p:sp>
        <p:nvSpPr>
          <p:cNvPr id="67" name="TextBox 66"/>
          <p:cNvSpPr txBox="1"/>
          <p:nvPr/>
        </p:nvSpPr>
        <p:spPr>
          <a:xfrm>
            <a:off x="1524000" y="5133201"/>
            <a:ext cx="8127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Parentage</a:t>
            </a:r>
            <a:endParaRPr lang="en-US" sz="1200" dirty="0"/>
          </a:p>
        </p:txBody>
      </p:sp>
      <p:sp>
        <p:nvSpPr>
          <p:cNvPr id="68" name="TextBox 67"/>
          <p:cNvSpPr txBox="1"/>
          <p:nvPr/>
        </p:nvSpPr>
        <p:spPr>
          <a:xfrm>
            <a:off x="1524000" y="5361801"/>
            <a:ext cx="1082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Female Parent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1524000" y="5590401"/>
            <a:ext cx="945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Male Parent</a:t>
            </a:r>
            <a:endParaRPr lang="en-US" sz="1200" dirty="0"/>
          </a:p>
        </p:txBody>
      </p:sp>
      <p:sp>
        <p:nvSpPr>
          <p:cNvPr id="70" name="TextBox 69"/>
          <p:cNvSpPr txBox="1"/>
          <p:nvPr/>
        </p:nvSpPr>
        <p:spPr>
          <a:xfrm>
            <a:off x="1524000" y="5791200"/>
            <a:ext cx="123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Selection History</a:t>
            </a:r>
            <a:endParaRPr lang="en-US" sz="1200" dirty="0"/>
          </a:p>
        </p:txBody>
      </p:sp>
      <p:sp>
        <p:nvSpPr>
          <p:cNvPr id="71" name="TextBox 70"/>
          <p:cNvSpPr txBox="1"/>
          <p:nvPr/>
        </p:nvSpPr>
        <p:spPr>
          <a:xfrm>
            <a:off x="1524000" y="5971401"/>
            <a:ext cx="610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</a:t>
            </a:r>
            <a:endParaRPr lang="en-US" sz="1200" dirty="0"/>
          </a:p>
        </p:txBody>
      </p:sp>
      <p:sp>
        <p:nvSpPr>
          <p:cNvPr id="72" name="TextBox 71"/>
          <p:cNvSpPr txBox="1"/>
          <p:nvPr/>
        </p:nvSpPr>
        <p:spPr>
          <a:xfrm>
            <a:off x="3810000" y="1295400"/>
            <a:ext cx="1676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Type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895600" y="3429000"/>
            <a:ext cx="1112164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Study Tested</a:t>
            </a:r>
            <a:endParaRPr lang="en-US" sz="1400" dirty="0"/>
          </a:p>
        </p:txBody>
      </p:sp>
      <p:sp>
        <p:nvSpPr>
          <p:cNvPr id="76" name="TextBox 75"/>
          <p:cNvSpPr txBox="1"/>
          <p:nvPr/>
        </p:nvSpPr>
        <p:spPr>
          <a:xfrm>
            <a:off x="4343400" y="3962400"/>
            <a:ext cx="1236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Abiotic</a:t>
            </a:r>
            <a:r>
              <a:rPr lang="en-US" sz="1200" dirty="0" smtClean="0"/>
              <a:t>: Sub, Salt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4343400" y="4191000"/>
            <a:ext cx="9171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Biotic: Blast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4343400" y="4371201"/>
            <a:ext cx="1501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Quality: Aroma</a:t>
            </a:r>
            <a:endParaRPr lang="en-US" sz="1200" dirty="0"/>
          </a:p>
        </p:txBody>
      </p:sp>
      <p:sp>
        <p:nvSpPr>
          <p:cNvPr id="86" name="Rectangle 85"/>
          <p:cNvSpPr/>
          <p:nvPr/>
        </p:nvSpPr>
        <p:spPr>
          <a:xfrm>
            <a:off x="6858000" y="3200400"/>
            <a:ext cx="8382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Export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914400" y="381000"/>
            <a:ext cx="7467600" cy="624840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6324600" cy="1447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600" y="1981200"/>
            <a:ext cx="6324600" cy="381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71600" y="1219200"/>
            <a:ext cx="6324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71600" y="609600"/>
            <a:ext cx="1863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Search </a:t>
            </a:r>
            <a:r>
              <a:rPr lang="en-US" sz="1400" dirty="0" err="1" smtClean="0">
                <a:solidFill>
                  <a:schemeClr val="tx2"/>
                </a:solidFill>
              </a:rPr>
              <a:t>Germplasm</a:t>
            </a:r>
            <a:r>
              <a:rPr lang="en-US" sz="1400" dirty="0" smtClean="0">
                <a:solidFill>
                  <a:schemeClr val="tx2"/>
                </a:solidFill>
              </a:rPr>
              <a:t> By: 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00400" y="685800"/>
            <a:ext cx="1676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flipV="1">
            <a:off x="46482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352800" y="685800"/>
            <a:ext cx="5581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4953000" y="685800"/>
            <a:ext cx="1828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934200" y="685800"/>
            <a:ext cx="762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Go</a:t>
            </a:r>
            <a:endParaRPr lang="en-US" sz="1200" dirty="0"/>
          </a:p>
        </p:txBody>
      </p:sp>
      <p:grpSp>
        <p:nvGrpSpPr>
          <p:cNvPr id="2" name="Group 53"/>
          <p:cNvGrpSpPr/>
          <p:nvPr/>
        </p:nvGrpSpPr>
        <p:grpSpPr>
          <a:xfrm>
            <a:off x="3810000" y="990600"/>
            <a:ext cx="1676400" cy="762000"/>
            <a:chOff x="4191000" y="3352800"/>
            <a:chExt cx="1066800" cy="825500"/>
          </a:xfrm>
        </p:grpSpPr>
        <p:sp>
          <p:nvSpPr>
            <p:cNvPr id="35" name="Rectangle 34"/>
            <p:cNvSpPr/>
            <p:nvPr/>
          </p:nvSpPr>
          <p:spPr>
            <a:xfrm>
              <a:off x="4191000" y="3352800"/>
              <a:ext cx="1066800" cy="825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191000" y="3352801"/>
              <a:ext cx="1066800" cy="30008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Key Characteristic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267200" y="3533001"/>
              <a:ext cx="18473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2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5240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64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2763587" y="1752600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Name1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75000"/>
                  </a:schemeClr>
                </a:solidFill>
              </a:rPr>
              <a:t>IR 65</a:t>
            </a:r>
            <a:endParaRPr lang="en-US" sz="1200" u="sn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63587" y="20852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2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1054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23" name="TextBox 14"/>
          <p:cNvSpPr txBox="1"/>
          <p:nvPr/>
        </p:nvSpPr>
        <p:spPr>
          <a:xfrm>
            <a:off x="1447800" y="1295400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Germplasm</a:t>
            </a:r>
            <a:r>
              <a:rPr lang="en-US" sz="1200" dirty="0" smtClean="0">
                <a:solidFill>
                  <a:schemeClr val="bg1"/>
                </a:solidFill>
              </a:rPr>
              <a:t>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5021" y="132320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Other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10040" y="12954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743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290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029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3246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054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15240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66</a:t>
            </a:r>
            <a:endParaRPr 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2763587" y="23900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3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51054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5029200" y="685800"/>
            <a:ext cx="530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6%</a:t>
            </a:r>
            <a:endParaRPr lang="en-US" sz="1200" dirty="0"/>
          </a:p>
        </p:txBody>
      </p:sp>
      <p:sp>
        <p:nvSpPr>
          <p:cNvPr id="57" name="Rectangle 56"/>
          <p:cNvSpPr/>
          <p:nvPr/>
        </p:nvSpPr>
        <p:spPr>
          <a:xfrm>
            <a:off x="1371600" y="3733800"/>
            <a:ext cx="6324600" cy="266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371600" y="3429000"/>
            <a:ext cx="149758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Detail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3810000" y="1295400"/>
            <a:ext cx="1676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Type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895600" y="3429000"/>
            <a:ext cx="111216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Study Tested</a:t>
            </a:r>
            <a:endParaRPr lang="en-US" sz="14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1600200" y="3886200"/>
            <a:ext cx="5562600" cy="2438400"/>
            <a:chOff x="1905000" y="1676400"/>
            <a:chExt cx="6324600" cy="3048000"/>
          </a:xfrm>
        </p:grpSpPr>
        <p:sp>
          <p:nvSpPr>
            <p:cNvPr id="49" name="Rectangle 48"/>
            <p:cNvSpPr/>
            <p:nvPr/>
          </p:nvSpPr>
          <p:spPr>
            <a:xfrm>
              <a:off x="1905000" y="2057400"/>
              <a:ext cx="6324600" cy="2667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905000" y="2438400"/>
              <a:ext cx="6324600" cy="381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905000" y="1676400"/>
              <a:ext cx="63246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221313" y="1752600"/>
              <a:ext cx="7160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Program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57400" y="2209800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</a:t>
              </a:r>
              <a:endParaRPr lang="en-US" sz="12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296987" y="2209800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1</a:t>
              </a:r>
              <a:endParaRPr lang="en-US" sz="12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57400" y="2542401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 smtClean="0">
                  <a:solidFill>
                    <a:schemeClr val="tx2">
                      <a:lumMod val="75000"/>
                    </a:schemeClr>
                  </a:solidFill>
                </a:rPr>
                <a:t>Study 2</a:t>
              </a:r>
              <a:endParaRPr lang="en-US" sz="1200" u="sng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296987" y="25424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2</a:t>
              </a:r>
              <a:endParaRPr lang="en-US" sz="12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638800" y="25424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74" name="TextBox 14"/>
            <p:cNvSpPr txBox="1"/>
            <p:nvPr/>
          </p:nvSpPr>
          <p:spPr>
            <a:xfrm>
              <a:off x="1981200" y="17526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258399" y="1752600"/>
              <a:ext cx="627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Project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643440" y="1752600"/>
              <a:ext cx="4525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Year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7" name="Straight Connector 76"/>
            <p:cNvCxnSpPr/>
            <p:nvPr/>
          </p:nvCxnSpPr>
          <p:spPr>
            <a:xfrm>
              <a:off x="3276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4157597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5562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8580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5638800" y="2209800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57400" y="2847201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3</a:t>
              </a:r>
              <a:endParaRPr lang="en-US" sz="12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96987" y="28472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3</a:t>
              </a:r>
              <a:endParaRPr lang="en-US" sz="12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638800" y="28472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</p:grpSp>
      <p:sp>
        <p:nvSpPr>
          <p:cNvPr id="61" name="Rectangle 60"/>
          <p:cNvSpPr/>
          <p:nvPr/>
        </p:nvSpPr>
        <p:spPr>
          <a:xfrm>
            <a:off x="6858000" y="3200400"/>
            <a:ext cx="8382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Export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914400" y="381000"/>
            <a:ext cx="7467600" cy="624840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6324600" cy="1447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600" y="1981200"/>
            <a:ext cx="6324600" cy="381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71600" y="1219200"/>
            <a:ext cx="6324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219200" y="685800"/>
            <a:ext cx="1863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Search </a:t>
            </a:r>
            <a:r>
              <a:rPr lang="en-US" sz="1400" dirty="0" err="1" smtClean="0">
                <a:solidFill>
                  <a:schemeClr val="tx2"/>
                </a:solidFill>
              </a:rPr>
              <a:t>Germplasm</a:t>
            </a:r>
            <a:r>
              <a:rPr lang="en-US" sz="1400" dirty="0" smtClean="0">
                <a:solidFill>
                  <a:schemeClr val="tx2"/>
                </a:solidFill>
              </a:rPr>
              <a:t> By: 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71800" y="685800"/>
            <a:ext cx="1676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flipV="1">
            <a:off x="44196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124200" y="685800"/>
            <a:ext cx="1293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Key Characteristic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4724400" y="685800"/>
            <a:ext cx="1219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2800" y="685800"/>
            <a:ext cx="5334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Go</a:t>
            </a:r>
            <a:endParaRPr lang="en-US" sz="1200" dirty="0"/>
          </a:p>
        </p:txBody>
      </p:sp>
      <p:sp>
        <p:nvSpPr>
          <p:cNvPr id="35" name="Rectangle 34"/>
          <p:cNvSpPr/>
          <p:nvPr/>
        </p:nvSpPr>
        <p:spPr>
          <a:xfrm>
            <a:off x="4800600" y="990600"/>
            <a:ext cx="12192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724400" y="762000"/>
            <a:ext cx="1143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Biotic</a:t>
            </a:r>
            <a:endParaRPr 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4920343" y="1156939"/>
            <a:ext cx="2902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5240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64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2763587" y="1752600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Name1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IR 65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63587" y="20852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2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1054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23" name="TextBox 14"/>
          <p:cNvSpPr txBox="1"/>
          <p:nvPr/>
        </p:nvSpPr>
        <p:spPr>
          <a:xfrm>
            <a:off x="1447800" y="1295400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Germplasm</a:t>
            </a:r>
            <a:r>
              <a:rPr lang="en-US" sz="1200" dirty="0" smtClean="0">
                <a:solidFill>
                  <a:schemeClr val="bg1"/>
                </a:solidFill>
              </a:rPr>
              <a:t>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5021" y="132320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Other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10040" y="12954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743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290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029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3246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054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15240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66</a:t>
            </a:r>
            <a:endParaRPr 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2763587" y="23900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3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51054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57" name="Rectangle 56"/>
          <p:cNvSpPr/>
          <p:nvPr/>
        </p:nvSpPr>
        <p:spPr>
          <a:xfrm>
            <a:off x="1371600" y="3733800"/>
            <a:ext cx="6324600" cy="266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371600" y="3429000"/>
            <a:ext cx="149758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Detail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4800600" y="9906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Abiotic</a:t>
            </a:r>
            <a:r>
              <a:rPr lang="en-US" sz="1200" dirty="0" smtClean="0"/>
              <a:t> Stress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895600" y="3429000"/>
            <a:ext cx="111216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Study Tested</a:t>
            </a:r>
            <a:endParaRPr lang="en-US" sz="1400" dirty="0"/>
          </a:p>
        </p:txBody>
      </p:sp>
      <p:grpSp>
        <p:nvGrpSpPr>
          <p:cNvPr id="3" name="Group 47"/>
          <p:cNvGrpSpPr/>
          <p:nvPr/>
        </p:nvGrpSpPr>
        <p:grpSpPr>
          <a:xfrm>
            <a:off x="1600200" y="3886200"/>
            <a:ext cx="5562600" cy="2438400"/>
            <a:chOff x="1905000" y="1676400"/>
            <a:chExt cx="6324600" cy="3048000"/>
          </a:xfrm>
        </p:grpSpPr>
        <p:sp>
          <p:nvSpPr>
            <p:cNvPr id="49" name="Rectangle 48"/>
            <p:cNvSpPr/>
            <p:nvPr/>
          </p:nvSpPr>
          <p:spPr>
            <a:xfrm>
              <a:off x="1905000" y="2057400"/>
              <a:ext cx="6324600" cy="2667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905000" y="2438400"/>
              <a:ext cx="6324600" cy="381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905000" y="1676400"/>
              <a:ext cx="63246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221313" y="1752600"/>
              <a:ext cx="7160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Program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57401" y="2057400"/>
              <a:ext cx="6495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</a:t>
              </a:r>
              <a:endParaRPr lang="en-US" sz="12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296987" y="2152650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1</a:t>
              </a:r>
              <a:endParaRPr lang="en-US" sz="12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57401" y="2438400"/>
              <a:ext cx="6495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 smtClean="0">
                  <a:solidFill>
                    <a:schemeClr val="tx2">
                      <a:lumMod val="75000"/>
                    </a:schemeClr>
                  </a:solidFill>
                </a:rPr>
                <a:t>Study 2</a:t>
              </a:r>
              <a:endParaRPr lang="en-US" sz="1200" u="sng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296987" y="2438400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2</a:t>
              </a:r>
              <a:endParaRPr lang="en-US" sz="12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638800" y="25424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74" name="TextBox 14"/>
            <p:cNvSpPr txBox="1"/>
            <p:nvPr/>
          </p:nvSpPr>
          <p:spPr>
            <a:xfrm>
              <a:off x="1981200" y="17526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258399" y="1752600"/>
              <a:ext cx="627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Project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643440" y="1752600"/>
              <a:ext cx="4525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Year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7" name="Straight Connector 76"/>
            <p:cNvCxnSpPr/>
            <p:nvPr/>
          </p:nvCxnSpPr>
          <p:spPr>
            <a:xfrm>
              <a:off x="3276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4157597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5562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8580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5638800" y="2209800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57401" y="2847201"/>
              <a:ext cx="733047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 smtClean="0">
                  <a:solidFill>
                    <a:schemeClr val="tx2">
                      <a:lumMod val="75000"/>
                    </a:schemeClr>
                  </a:solidFill>
                </a:rPr>
                <a:t>Study</a:t>
              </a:r>
              <a:r>
                <a:rPr lang="en-US" sz="1200" u="sng" dirty="0" smtClean="0"/>
                <a:t> 3</a:t>
              </a:r>
              <a:endParaRPr lang="en-US" sz="1200" u="sng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96987" y="28472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3</a:t>
              </a:r>
              <a:endParaRPr lang="en-US" sz="12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638800" y="28472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</p:grpSp>
      <p:sp>
        <p:nvSpPr>
          <p:cNvPr id="61" name="Isosceles Triangle 60"/>
          <p:cNvSpPr/>
          <p:nvPr/>
        </p:nvSpPr>
        <p:spPr>
          <a:xfrm flipV="1">
            <a:off x="57150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4800600" y="12192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Grain Quality</a:t>
            </a:r>
            <a:endParaRPr lang="en-US" sz="1200" dirty="0"/>
          </a:p>
        </p:txBody>
      </p:sp>
      <p:sp>
        <p:nvSpPr>
          <p:cNvPr id="63" name="TextBox 62"/>
          <p:cNvSpPr txBox="1"/>
          <p:nvPr/>
        </p:nvSpPr>
        <p:spPr>
          <a:xfrm>
            <a:off x="4800600" y="14478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Major Genes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6019800" y="685800"/>
            <a:ext cx="1219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Isosceles Triangle 84"/>
          <p:cNvSpPr/>
          <p:nvPr/>
        </p:nvSpPr>
        <p:spPr>
          <a:xfrm flipV="1">
            <a:off x="70104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3733800" y="4267200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1</a:t>
            </a:r>
            <a:endParaRPr lang="en-US" sz="1200" dirty="0"/>
          </a:p>
        </p:txBody>
      </p:sp>
      <p:sp>
        <p:nvSpPr>
          <p:cNvPr id="87" name="TextBox 86"/>
          <p:cNvSpPr txBox="1"/>
          <p:nvPr/>
        </p:nvSpPr>
        <p:spPr>
          <a:xfrm>
            <a:off x="3733800" y="4523601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2</a:t>
            </a:r>
            <a:endParaRPr lang="en-US" sz="1200" dirty="0"/>
          </a:p>
        </p:txBody>
      </p:sp>
      <p:sp>
        <p:nvSpPr>
          <p:cNvPr id="88" name="TextBox 87"/>
          <p:cNvSpPr txBox="1"/>
          <p:nvPr/>
        </p:nvSpPr>
        <p:spPr>
          <a:xfrm>
            <a:off x="3733800" y="4828401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3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6858000" y="3200400"/>
            <a:ext cx="8382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Export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914400" y="381000"/>
            <a:ext cx="7467600" cy="624840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6324600" cy="1447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600" y="1981200"/>
            <a:ext cx="6324600" cy="381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71600" y="1219200"/>
            <a:ext cx="6324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219200" y="685800"/>
            <a:ext cx="1863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Search </a:t>
            </a:r>
            <a:r>
              <a:rPr lang="en-US" sz="1400" dirty="0" err="1" smtClean="0">
                <a:solidFill>
                  <a:schemeClr val="tx2"/>
                </a:solidFill>
              </a:rPr>
              <a:t>Germplasm</a:t>
            </a:r>
            <a:r>
              <a:rPr lang="en-US" sz="1400" dirty="0" smtClean="0">
                <a:solidFill>
                  <a:schemeClr val="tx2"/>
                </a:solidFill>
              </a:rPr>
              <a:t> By: 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71800" y="685800"/>
            <a:ext cx="1676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flipV="1">
            <a:off x="44196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124200" y="685800"/>
            <a:ext cx="1293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Key Characteristic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4724400" y="685800"/>
            <a:ext cx="1219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2800" y="685800"/>
            <a:ext cx="5334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Go</a:t>
            </a:r>
            <a:endParaRPr lang="en-US" sz="1200" dirty="0"/>
          </a:p>
        </p:txBody>
      </p:sp>
      <p:sp>
        <p:nvSpPr>
          <p:cNvPr id="35" name="Rectangle 34"/>
          <p:cNvSpPr/>
          <p:nvPr/>
        </p:nvSpPr>
        <p:spPr>
          <a:xfrm>
            <a:off x="5867400" y="990600"/>
            <a:ext cx="1447800" cy="838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724400" y="762000"/>
            <a:ext cx="1143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Biotic</a:t>
            </a:r>
            <a:endParaRPr 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4920343" y="1156939"/>
            <a:ext cx="2902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5240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64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2763587" y="1752600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Name1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75000"/>
                  </a:schemeClr>
                </a:solidFill>
              </a:rPr>
              <a:t>IR 65</a:t>
            </a:r>
            <a:endParaRPr lang="en-US" sz="1200" u="sn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63587" y="20852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2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1054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23" name="TextBox 14"/>
          <p:cNvSpPr txBox="1"/>
          <p:nvPr/>
        </p:nvSpPr>
        <p:spPr>
          <a:xfrm>
            <a:off x="1447800" y="1295400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Germplasm</a:t>
            </a:r>
            <a:r>
              <a:rPr lang="en-US" sz="1200" dirty="0" smtClean="0">
                <a:solidFill>
                  <a:schemeClr val="bg1"/>
                </a:solidFill>
              </a:rPr>
              <a:t>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5021" y="132320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Other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10040" y="12954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743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290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029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3246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054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15240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66</a:t>
            </a:r>
            <a:endParaRPr 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2763587" y="23900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3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51054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57" name="Rectangle 56"/>
          <p:cNvSpPr/>
          <p:nvPr/>
        </p:nvSpPr>
        <p:spPr>
          <a:xfrm>
            <a:off x="1371600" y="3733800"/>
            <a:ext cx="6324600" cy="266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371600" y="3429000"/>
            <a:ext cx="149758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Detail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5943600" y="9906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Blast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895600" y="3429000"/>
            <a:ext cx="111216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Study Tested</a:t>
            </a:r>
            <a:endParaRPr lang="en-US" sz="1400" dirty="0"/>
          </a:p>
        </p:txBody>
      </p:sp>
      <p:grpSp>
        <p:nvGrpSpPr>
          <p:cNvPr id="2" name="Group 47"/>
          <p:cNvGrpSpPr/>
          <p:nvPr/>
        </p:nvGrpSpPr>
        <p:grpSpPr>
          <a:xfrm>
            <a:off x="1600200" y="3886200"/>
            <a:ext cx="5562600" cy="2438400"/>
            <a:chOff x="1905000" y="1676400"/>
            <a:chExt cx="6324600" cy="3048000"/>
          </a:xfrm>
        </p:grpSpPr>
        <p:sp>
          <p:nvSpPr>
            <p:cNvPr id="49" name="Rectangle 48"/>
            <p:cNvSpPr/>
            <p:nvPr/>
          </p:nvSpPr>
          <p:spPr>
            <a:xfrm>
              <a:off x="1905000" y="2057400"/>
              <a:ext cx="6324600" cy="2667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905000" y="2438400"/>
              <a:ext cx="6324600" cy="381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905000" y="1676400"/>
              <a:ext cx="63246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221313" y="1752600"/>
              <a:ext cx="7160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Program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57400" y="2209800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</a:t>
              </a:r>
              <a:endParaRPr lang="en-US" sz="12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296987" y="2209800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1</a:t>
              </a:r>
              <a:endParaRPr lang="en-US" sz="12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57400" y="2542401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 smtClean="0">
                  <a:solidFill>
                    <a:schemeClr val="tx2">
                      <a:lumMod val="75000"/>
                    </a:schemeClr>
                  </a:solidFill>
                </a:rPr>
                <a:t>Study 2</a:t>
              </a:r>
              <a:endParaRPr lang="en-US" sz="1200" u="sng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296987" y="25424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2</a:t>
              </a:r>
              <a:endParaRPr lang="en-US" sz="12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638800" y="25424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74" name="TextBox 14"/>
            <p:cNvSpPr txBox="1"/>
            <p:nvPr/>
          </p:nvSpPr>
          <p:spPr>
            <a:xfrm>
              <a:off x="1981200" y="17526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258399" y="1752600"/>
              <a:ext cx="627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Project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643440" y="1752600"/>
              <a:ext cx="4525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Year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7" name="Straight Connector 76"/>
            <p:cNvCxnSpPr/>
            <p:nvPr/>
          </p:nvCxnSpPr>
          <p:spPr>
            <a:xfrm>
              <a:off x="3276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4157597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5562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8580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5638800" y="2209800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57400" y="2847201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3</a:t>
              </a:r>
              <a:endParaRPr lang="en-US" sz="12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96987" y="28472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3</a:t>
              </a:r>
              <a:endParaRPr lang="en-US" sz="12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638800" y="28472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</p:grpSp>
      <p:sp>
        <p:nvSpPr>
          <p:cNvPr id="61" name="Isosceles Triangle 60"/>
          <p:cNvSpPr/>
          <p:nvPr/>
        </p:nvSpPr>
        <p:spPr>
          <a:xfrm flipV="1">
            <a:off x="57150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5943600" y="12192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Bacterial Light</a:t>
            </a:r>
            <a:endParaRPr lang="en-US" sz="1200" dirty="0"/>
          </a:p>
        </p:txBody>
      </p:sp>
      <p:sp>
        <p:nvSpPr>
          <p:cNvPr id="63" name="TextBox 62"/>
          <p:cNvSpPr txBox="1"/>
          <p:nvPr/>
        </p:nvSpPr>
        <p:spPr>
          <a:xfrm>
            <a:off x="5943600" y="14478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Tungo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6019800" y="685800"/>
            <a:ext cx="1219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Isosceles Triangle 84"/>
          <p:cNvSpPr/>
          <p:nvPr/>
        </p:nvSpPr>
        <p:spPr>
          <a:xfrm flipV="1">
            <a:off x="70104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6858000" y="3200400"/>
            <a:ext cx="8382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Export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</a:t>
            </a:r>
            <a:r>
              <a:rPr lang="en-US" sz="2000" dirty="0" err="1" smtClean="0"/>
              <a:t>Germplasm</a:t>
            </a:r>
            <a:r>
              <a:rPr lang="en-US" sz="2000" dirty="0" smtClean="0"/>
              <a:t>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90600" y="2590800"/>
            <a:ext cx="13164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Key Characteristic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514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Biotic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581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4005590" y="2590800"/>
            <a:ext cx="527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Equal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4876800" y="2590800"/>
            <a:ext cx="1066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590800" y="3124200"/>
              <a:ext cx="1824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5373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Biotic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2819400" y="3505200"/>
            <a:ext cx="4875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Blast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5373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Biotic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2819400" y="3733800"/>
            <a:ext cx="5636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Tungo</a:t>
            </a:r>
            <a:endParaRPr lang="en-US" sz="1200" dirty="0"/>
          </a:p>
        </p:txBody>
      </p:sp>
      <p:grpSp>
        <p:nvGrpSpPr>
          <p:cNvPr id="6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429622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/>
              <a:t>Additional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Group 92"/>
          <p:cNvGrpSpPr/>
          <p:nvPr/>
        </p:nvGrpSpPr>
        <p:grpSpPr>
          <a:xfrm>
            <a:off x="2286000" y="4724400"/>
            <a:ext cx="2971800" cy="1219200"/>
            <a:chOff x="1143000" y="3733800"/>
            <a:chExt cx="2971800" cy="1219200"/>
          </a:xfrm>
        </p:grpSpPr>
        <p:sp>
          <p:nvSpPr>
            <p:cNvPr id="66" name="Rectangle 65"/>
            <p:cNvSpPr/>
            <p:nvPr/>
          </p:nvSpPr>
          <p:spPr>
            <a:xfrm>
              <a:off x="1143000" y="3733800"/>
              <a:ext cx="2971800" cy="1219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1"/>
            <p:cNvGrpSpPr/>
            <p:nvPr/>
          </p:nvGrpSpPr>
          <p:grpSpPr>
            <a:xfrm>
              <a:off x="1295400" y="3886200"/>
              <a:ext cx="2590800" cy="990600"/>
              <a:chOff x="1295400" y="3886200"/>
              <a:chExt cx="2590800" cy="990600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1295400" y="3886200"/>
                <a:ext cx="2590800" cy="9906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1569894" y="4495800"/>
                <a:ext cx="79230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Parent</a:t>
                </a:r>
                <a:endParaRPr lang="en-US" sz="1200" dirty="0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1557171" y="4218801"/>
                <a:ext cx="90281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err="1" smtClean="0"/>
                  <a:t>Othername</a:t>
                </a:r>
                <a:endParaRPr lang="en-US" sz="1200" dirty="0"/>
              </a:p>
            </p:txBody>
          </p:sp>
          <p:cxnSp>
            <p:nvCxnSpPr>
              <p:cNvPr id="83" name="Straight Connector 82"/>
              <p:cNvCxnSpPr/>
              <p:nvPr/>
            </p:nvCxnSpPr>
            <p:spPr>
              <a:xfrm>
                <a:off x="1295400" y="4495800"/>
                <a:ext cx="2590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Rectangle 83"/>
              <p:cNvSpPr/>
              <p:nvPr/>
            </p:nvSpPr>
            <p:spPr>
              <a:xfrm>
                <a:off x="1295400" y="3886200"/>
                <a:ext cx="2590800" cy="3048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1371600" y="3886200"/>
                <a:ext cx="69063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Variable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1371600" y="4267200"/>
                <a:ext cx="152400" cy="152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1371600" y="4572000"/>
                <a:ext cx="152400" cy="152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5" name="TextBox 94"/>
          <p:cNvSpPr txBox="1"/>
          <p:nvPr/>
        </p:nvSpPr>
        <p:spPr>
          <a:xfrm>
            <a:off x="2438400" y="510540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4800600" y="5181600"/>
            <a:ext cx="228600" cy="685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Isosceles Triangle 103"/>
          <p:cNvSpPr/>
          <p:nvPr/>
        </p:nvSpPr>
        <p:spPr>
          <a:xfrm flipV="1">
            <a:off x="4800600" y="56388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/>
          <p:cNvSpPr txBox="1"/>
          <p:nvPr/>
        </p:nvSpPr>
        <p:spPr>
          <a:xfrm>
            <a:off x="2438400" y="541020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4" name="Rectangle 113"/>
          <p:cNvSpPr/>
          <p:nvPr/>
        </p:nvSpPr>
        <p:spPr>
          <a:xfrm>
            <a:off x="4724400" y="2895600"/>
            <a:ext cx="1447800" cy="838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grpSp>
        <p:nvGrpSpPr>
          <p:cNvPr id="120" name="Group 119"/>
          <p:cNvGrpSpPr/>
          <p:nvPr/>
        </p:nvGrpSpPr>
        <p:grpSpPr>
          <a:xfrm>
            <a:off x="4724400" y="2590800"/>
            <a:ext cx="1371600" cy="1038999"/>
            <a:chOff x="5867400" y="685800"/>
            <a:chExt cx="1371600" cy="1038999"/>
          </a:xfrm>
        </p:grpSpPr>
        <p:sp>
          <p:nvSpPr>
            <p:cNvPr id="115" name="TextBox 114"/>
            <p:cNvSpPr txBox="1"/>
            <p:nvPr/>
          </p:nvSpPr>
          <p:spPr>
            <a:xfrm>
              <a:off x="5943600" y="990600"/>
              <a:ext cx="121920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Blast</a:t>
              </a:r>
              <a:endParaRPr lang="en-US" sz="1200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943600" y="1219200"/>
              <a:ext cx="121920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Bacterial Light</a:t>
              </a:r>
              <a:endParaRPr lang="en-US" sz="12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5943600" y="1447800"/>
              <a:ext cx="121920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err="1" smtClean="0"/>
                <a:t>Tungo</a:t>
              </a:r>
              <a:endParaRPr lang="en-US" sz="1200" dirty="0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5867400" y="685800"/>
              <a:ext cx="1371600" cy="3048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Isosceles Triangle 118"/>
            <p:cNvSpPr/>
            <p:nvPr/>
          </p:nvSpPr>
          <p:spPr>
            <a:xfrm flipV="1">
              <a:off x="7010400" y="762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762000" y="2438400"/>
            <a:ext cx="7391400" cy="2895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</a:t>
            </a:r>
            <a:r>
              <a:rPr lang="en-US" sz="2000" dirty="0" err="1" smtClean="0"/>
              <a:t>Germplasm</a:t>
            </a:r>
            <a:r>
              <a:rPr lang="en-US" sz="2000" dirty="0" smtClean="0"/>
              <a:t>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781800" y="47244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Export</a:t>
            </a:r>
            <a:endParaRPr lang="en-US" sz="1400" dirty="0"/>
          </a:p>
        </p:txBody>
      </p:sp>
      <p:grpSp>
        <p:nvGrpSpPr>
          <p:cNvPr id="2" name="Group 66"/>
          <p:cNvGrpSpPr/>
          <p:nvPr/>
        </p:nvGrpSpPr>
        <p:grpSpPr>
          <a:xfrm>
            <a:off x="838200" y="2590800"/>
            <a:ext cx="7162800" cy="1752600"/>
            <a:chOff x="838200" y="3048000"/>
            <a:chExt cx="7162800" cy="1752600"/>
          </a:xfrm>
        </p:grpSpPr>
        <p:sp>
          <p:nvSpPr>
            <p:cNvPr id="23" name="Rectangle 22"/>
            <p:cNvSpPr/>
            <p:nvPr/>
          </p:nvSpPr>
          <p:spPr>
            <a:xfrm>
              <a:off x="838200" y="3048000"/>
              <a:ext cx="71628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38200" y="3124200"/>
              <a:ext cx="1317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>
                  <a:solidFill>
                    <a:schemeClr val="bg1"/>
                  </a:solidFill>
                </a:rPr>
                <a:t>Germplasm</a:t>
              </a:r>
              <a:r>
                <a:rPr lang="en-US" sz="1200" dirty="0" smtClean="0">
                  <a:solidFill>
                    <a:schemeClr val="bg1"/>
                  </a:solidFill>
                </a:rPr>
                <a:t>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057400" y="3124200"/>
              <a:ext cx="9573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Other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1981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0480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4290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TextBox 67"/>
          <p:cNvSpPr txBox="1"/>
          <p:nvPr/>
        </p:nvSpPr>
        <p:spPr>
          <a:xfrm>
            <a:off x="762000" y="2130623"/>
            <a:ext cx="1066800" cy="30777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 1</a:t>
            </a:r>
            <a:endParaRPr lang="en-US" sz="1400" dirty="0"/>
          </a:p>
        </p:txBody>
      </p:sp>
      <p:sp>
        <p:nvSpPr>
          <p:cNvPr id="69" name="TextBox 68"/>
          <p:cNvSpPr txBox="1"/>
          <p:nvPr/>
        </p:nvSpPr>
        <p:spPr>
          <a:xfrm>
            <a:off x="1828800" y="21336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Dataset2</a:t>
            </a:r>
            <a:endParaRPr lang="en-US" sz="1400" dirty="0"/>
          </a:p>
        </p:txBody>
      </p:sp>
      <p:sp>
        <p:nvSpPr>
          <p:cNvPr id="73" name="TextBox 72"/>
          <p:cNvSpPr txBox="1"/>
          <p:nvPr/>
        </p:nvSpPr>
        <p:spPr>
          <a:xfrm>
            <a:off x="1600200" y="205740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681336" y="2057400"/>
            <a:ext cx="290464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429000" y="2667000"/>
            <a:ext cx="610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Source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43400" y="2667000"/>
            <a:ext cx="593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Parent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029200" y="4724400"/>
            <a:ext cx="16002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Save to Folder</a:t>
            </a:r>
            <a:endParaRPr lang="en-US" sz="1200" dirty="0"/>
          </a:p>
        </p:txBody>
      </p:sp>
      <p:pic>
        <p:nvPicPr>
          <p:cNvPr id="45" name="Picture 1"/>
          <p:cNvPicPr>
            <a:picLocks noChangeAspect="1" noChangeArrowheads="1"/>
          </p:cNvPicPr>
          <p:nvPr/>
        </p:nvPicPr>
        <p:blipFill>
          <a:blip r:embed="rId2" cstate="print"/>
          <a:srcRect l="60690" t="21456" r="26207" b="33486"/>
          <a:stretch>
            <a:fillRect/>
          </a:stretch>
        </p:blipFill>
        <p:spPr bwMode="auto">
          <a:xfrm>
            <a:off x="838200" y="2971800"/>
            <a:ext cx="4419600" cy="16874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667000"/>
            <a:ext cx="8229600" cy="1143000"/>
          </a:xfrm>
        </p:spPr>
        <p:txBody>
          <a:bodyPr/>
          <a:lstStyle/>
          <a:p>
            <a:r>
              <a:rPr lang="en-US" dirty="0" smtClean="0"/>
              <a:t>Maintenance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00200"/>
            <a:ext cx="69342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Upload Study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3810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Cross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045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Query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35052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User Profile 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45720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Project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6388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Program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2438400" y="2133600"/>
            <a:ext cx="10668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</a:t>
            </a:r>
            <a:endParaRPr lang="en-US" sz="1400" dirty="0"/>
          </a:p>
        </p:txBody>
      </p:sp>
      <p:grpSp>
        <p:nvGrpSpPr>
          <p:cNvPr id="31" name="Group 30"/>
          <p:cNvGrpSpPr/>
          <p:nvPr/>
        </p:nvGrpSpPr>
        <p:grpSpPr>
          <a:xfrm>
            <a:off x="2438400" y="2514600"/>
            <a:ext cx="6019800" cy="3124200"/>
            <a:chOff x="1066800" y="1295400"/>
            <a:chExt cx="6934200" cy="4495800"/>
          </a:xfrm>
        </p:grpSpPr>
        <p:grpSp>
          <p:nvGrpSpPr>
            <p:cNvPr id="32" name="Group 71"/>
            <p:cNvGrpSpPr/>
            <p:nvPr/>
          </p:nvGrpSpPr>
          <p:grpSpPr>
            <a:xfrm>
              <a:off x="1066800" y="1295400"/>
              <a:ext cx="6934200" cy="4495800"/>
              <a:chOff x="1676400" y="990600"/>
              <a:chExt cx="6934200" cy="44958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1676400" y="990600"/>
                <a:ext cx="6934200" cy="4495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1905000" y="2057400"/>
                <a:ext cx="6324600" cy="2667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905000" y="2438400"/>
                <a:ext cx="6324600" cy="3810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905000" y="1676400"/>
                <a:ext cx="6324600" cy="381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1905000" y="1066800"/>
                <a:ext cx="17895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tx2"/>
                    </a:solidFill>
                  </a:rPr>
                  <a:t>Search Study by: </a:t>
                </a:r>
                <a:endParaRPr lang="en-US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733800" y="1143000"/>
                <a:ext cx="16764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/>
              <p:cNvSpPr/>
              <p:nvPr/>
            </p:nvSpPr>
            <p:spPr>
              <a:xfrm flipV="1">
                <a:off x="5181600" y="12192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3886200" y="1143000"/>
                <a:ext cx="5581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Name</a:t>
                </a:r>
                <a:endParaRPr lang="en-US" sz="1200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5486400" y="1143000"/>
                <a:ext cx="1828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7467600" y="1143000"/>
                <a:ext cx="762000" cy="30480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/>
                  <a:t>Go</a:t>
                </a:r>
                <a:endParaRPr lang="en-US" sz="1200" dirty="0"/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3932170" y="1752600"/>
                <a:ext cx="71603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Program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52" name="Group 53"/>
              <p:cNvGrpSpPr/>
              <p:nvPr/>
            </p:nvGrpSpPr>
            <p:grpSpPr>
              <a:xfrm>
                <a:off x="4343400" y="1447800"/>
                <a:ext cx="1066800" cy="914400"/>
                <a:chOff x="4191000" y="3352800"/>
                <a:chExt cx="1066800" cy="990600"/>
              </a:xfrm>
            </p:grpSpPr>
            <p:sp>
              <p:nvSpPr>
                <p:cNvPr id="70" name="Rectangle 69"/>
                <p:cNvSpPr/>
                <p:nvPr/>
              </p:nvSpPr>
              <p:spPr>
                <a:xfrm>
                  <a:off x="4191000" y="3352800"/>
                  <a:ext cx="1066800" cy="9906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TextBox 70"/>
                <p:cNvSpPr txBox="1"/>
                <p:nvPr/>
              </p:nvSpPr>
              <p:spPr>
                <a:xfrm>
                  <a:off x="4191000" y="3352801"/>
                  <a:ext cx="1066800" cy="30008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smtClean="0"/>
                    <a:t>Location</a:t>
                  </a:r>
                  <a:endParaRPr lang="en-US" sz="1200" dirty="0"/>
                </a:p>
              </p:txBody>
            </p:sp>
            <p:sp>
              <p:nvSpPr>
                <p:cNvPr id="72" name="TextBox 71"/>
                <p:cNvSpPr txBox="1"/>
                <p:nvPr/>
              </p:nvSpPr>
              <p:spPr>
                <a:xfrm>
                  <a:off x="4267200" y="3533001"/>
                  <a:ext cx="627801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smtClean="0"/>
                    <a:t>Project</a:t>
                  </a:r>
                  <a:endParaRPr lang="en-US" sz="1200" dirty="0"/>
                </a:p>
              </p:txBody>
            </p:sp>
            <p:sp>
              <p:nvSpPr>
                <p:cNvPr id="73" name="TextBox 72"/>
                <p:cNvSpPr txBox="1"/>
                <p:nvPr/>
              </p:nvSpPr>
              <p:spPr>
                <a:xfrm>
                  <a:off x="4267200" y="3733800"/>
                  <a:ext cx="71603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smtClean="0"/>
                    <a:t>Program</a:t>
                  </a:r>
                  <a:endParaRPr lang="en-US" sz="1200" dirty="0"/>
                </a:p>
              </p:txBody>
            </p:sp>
          </p:grpSp>
          <p:sp>
            <p:nvSpPr>
              <p:cNvPr id="53" name="TextBox 52"/>
              <p:cNvSpPr txBox="1"/>
              <p:nvPr/>
            </p:nvSpPr>
            <p:spPr>
              <a:xfrm>
                <a:off x="2057400" y="2135537"/>
                <a:ext cx="64953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Study 1</a:t>
                </a:r>
                <a:endParaRPr lang="en-US" sz="1200" dirty="0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3296987" y="2135537"/>
                <a:ext cx="7416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Project 1</a:t>
                </a:r>
                <a:endParaRPr lang="en-US" sz="1200" dirty="0"/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2057400" y="2443898"/>
                <a:ext cx="64953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u="sng" dirty="0" smtClean="0">
                    <a:solidFill>
                      <a:schemeClr val="tx2">
                        <a:lumMod val="75000"/>
                      </a:schemeClr>
                    </a:solidFill>
                  </a:rPr>
                  <a:t>Study 2</a:t>
                </a:r>
                <a:endParaRPr lang="en-US" sz="1200" u="sng" dirty="0">
                  <a:solidFill>
                    <a:schemeClr val="tx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3296987" y="2443898"/>
                <a:ext cx="7416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Project 2</a:t>
                </a:r>
                <a:endParaRPr lang="en-US" sz="1200" dirty="0"/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5334000" y="2443898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2013</a:t>
                </a:r>
                <a:endParaRPr lang="en-US" sz="1200" dirty="0"/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4419600" y="2009001"/>
                <a:ext cx="45256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Year</a:t>
                </a:r>
                <a:endParaRPr lang="en-US" sz="1200" dirty="0"/>
              </a:p>
            </p:txBody>
          </p:sp>
          <p:sp>
            <p:nvSpPr>
              <p:cNvPr id="59" name="TextBox 14"/>
              <p:cNvSpPr txBox="1"/>
              <p:nvPr/>
            </p:nvSpPr>
            <p:spPr>
              <a:xfrm>
                <a:off x="1981200" y="1752600"/>
                <a:ext cx="94448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Study Name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3258399" y="1752600"/>
                <a:ext cx="6278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Project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5338640" y="1752600"/>
                <a:ext cx="45256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Year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62" name="Straight Connector 61"/>
              <p:cNvCxnSpPr/>
              <p:nvPr/>
            </p:nvCxnSpPr>
            <p:spPr>
              <a:xfrm>
                <a:off x="3276600" y="1676400"/>
                <a:ext cx="0" cy="30480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3962400" y="1676400"/>
                <a:ext cx="0" cy="30480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4800600" y="2362200"/>
                <a:ext cx="0" cy="23622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>
                <a:off x="5867400" y="1676400"/>
                <a:ext cx="0" cy="30480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5334000" y="2135537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2013</a:t>
                </a:r>
                <a:endParaRPr lang="en-US" sz="1200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2057400" y="2748698"/>
                <a:ext cx="64953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Study 3</a:t>
                </a:r>
                <a:endParaRPr lang="en-US" sz="12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296987" y="2748698"/>
                <a:ext cx="7416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Project 3</a:t>
                </a:r>
                <a:endParaRPr lang="en-US" sz="12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5334000" y="2748698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2013</a:t>
                </a:r>
                <a:endParaRPr lang="en-US" sz="1200" dirty="0"/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5334000" y="2057400"/>
              <a:ext cx="6046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Access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410200" y="2391937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410200" y="2720898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410200" y="3025697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248400" y="2057400"/>
              <a:ext cx="5886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Action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324600" y="2391937"/>
              <a:ext cx="628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u="sng" dirty="0" smtClean="0">
                  <a:solidFill>
                    <a:schemeClr val="tx2"/>
                  </a:solidFill>
                </a:rPr>
                <a:t>Shared</a:t>
              </a:r>
              <a:endParaRPr lang="en-US" sz="1200" b="1" u="sng" dirty="0">
                <a:solidFill>
                  <a:schemeClr val="tx2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324600" y="2720898"/>
              <a:ext cx="8016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u="sng" dirty="0" smtClean="0">
                  <a:solidFill>
                    <a:schemeClr val="tx2"/>
                  </a:solidFill>
                </a:rPr>
                <a:t>Unshared</a:t>
              </a:r>
              <a:endParaRPr lang="en-US" sz="1200" b="1" u="sng" dirty="0">
                <a:solidFill>
                  <a:schemeClr val="tx2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324600" y="3025697"/>
              <a:ext cx="628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u="sng" dirty="0" smtClean="0">
                  <a:solidFill>
                    <a:schemeClr val="tx2"/>
                  </a:solidFill>
                </a:rPr>
                <a:t>Shared</a:t>
              </a:r>
              <a:endParaRPr lang="en-US" sz="1200" b="1" u="sng" dirty="0">
                <a:solidFill>
                  <a:schemeClr val="tx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00200"/>
            <a:ext cx="69342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Upload Study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3810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Cross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045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Query</a:t>
            </a:r>
            <a:endParaRPr lang="en-US" sz="1400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2" cstate="print"/>
          <a:srcRect l="64286" t="18889" r="5357" b="46666"/>
          <a:stretch>
            <a:fillRect/>
          </a:stretch>
        </p:blipFill>
        <p:spPr bwMode="auto">
          <a:xfrm>
            <a:off x="2362200" y="2438400"/>
            <a:ext cx="6477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" name="TextBox 25"/>
          <p:cNvSpPr txBox="1"/>
          <p:nvPr/>
        </p:nvSpPr>
        <p:spPr>
          <a:xfrm>
            <a:off x="35052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User Profile 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45720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Project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638800" y="21336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Program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24384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Upload Study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3810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Cross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045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Query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35052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User Profile 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4572000" y="2133600"/>
            <a:ext cx="10668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Project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6388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Program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24384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</a:t>
            </a:r>
            <a:endParaRPr lang="en-US" sz="1400" dirty="0"/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 cstate="print"/>
          <a:srcRect l="69286" t="18889" r="714" b="45555"/>
          <a:stretch>
            <a:fillRect/>
          </a:stretch>
        </p:blipFill>
        <p:spPr bwMode="auto">
          <a:xfrm>
            <a:off x="2438401" y="2496458"/>
            <a:ext cx="6648448" cy="25327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" name="TextBox 32"/>
          <p:cNvSpPr txBox="1"/>
          <p:nvPr/>
        </p:nvSpPr>
        <p:spPr>
          <a:xfrm>
            <a:off x="2514600" y="3061156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2</a:t>
            </a:r>
            <a:endParaRPr lang="en-US" sz="800" dirty="0"/>
          </a:p>
        </p:txBody>
      </p:sp>
      <p:sp>
        <p:nvSpPr>
          <p:cNvPr id="34" name="TextBox 33"/>
          <p:cNvSpPr txBox="1"/>
          <p:nvPr/>
        </p:nvSpPr>
        <p:spPr>
          <a:xfrm>
            <a:off x="2514600" y="3276600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3</a:t>
            </a:r>
            <a:endParaRPr lang="en-US" sz="8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3061156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  <p:sp>
        <p:nvSpPr>
          <p:cNvPr id="37" name="TextBox 36"/>
          <p:cNvSpPr txBox="1"/>
          <p:nvPr/>
        </p:nvSpPr>
        <p:spPr>
          <a:xfrm>
            <a:off x="3581400" y="3276600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  <p:sp>
        <p:nvSpPr>
          <p:cNvPr id="38" name="Rectangle 37"/>
          <p:cNvSpPr/>
          <p:nvPr/>
        </p:nvSpPr>
        <p:spPr>
          <a:xfrm>
            <a:off x="2438400" y="3048000"/>
            <a:ext cx="6553200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2438400" y="3048000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2</a:t>
            </a:r>
            <a:endParaRPr lang="en-US" sz="800" dirty="0"/>
          </a:p>
        </p:txBody>
      </p:sp>
      <p:sp>
        <p:nvSpPr>
          <p:cNvPr id="35" name="TextBox 34"/>
          <p:cNvSpPr txBox="1"/>
          <p:nvPr/>
        </p:nvSpPr>
        <p:spPr>
          <a:xfrm>
            <a:off x="3505200" y="3048000"/>
            <a:ext cx="74817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  <p:sp>
        <p:nvSpPr>
          <p:cNvPr id="39" name="Rectangle 38"/>
          <p:cNvSpPr/>
          <p:nvPr/>
        </p:nvSpPr>
        <p:spPr>
          <a:xfrm>
            <a:off x="2438400" y="2819400"/>
            <a:ext cx="6553200" cy="2286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2438400" y="2819400"/>
            <a:ext cx="748179" cy="21544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1</a:t>
            </a:r>
            <a:endParaRPr lang="en-US" sz="800" dirty="0"/>
          </a:p>
        </p:txBody>
      </p:sp>
      <p:sp>
        <p:nvSpPr>
          <p:cNvPr id="41" name="TextBox 40"/>
          <p:cNvSpPr txBox="1"/>
          <p:nvPr/>
        </p:nvSpPr>
        <p:spPr>
          <a:xfrm>
            <a:off x="3505200" y="2819400"/>
            <a:ext cx="748179" cy="21544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  <p:sp>
        <p:nvSpPr>
          <p:cNvPr id="42" name="Rectangle 41"/>
          <p:cNvSpPr/>
          <p:nvPr/>
        </p:nvSpPr>
        <p:spPr>
          <a:xfrm>
            <a:off x="2438400" y="3276600"/>
            <a:ext cx="6553200" cy="2286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438400" y="3276600"/>
            <a:ext cx="748179" cy="21544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Project 3</a:t>
            </a:r>
            <a:endParaRPr lang="en-US" sz="800" dirty="0"/>
          </a:p>
        </p:txBody>
      </p:sp>
      <p:sp>
        <p:nvSpPr>
          <p:cNvPr id="44" name="TextBox 43"/>
          <p:cNvSpPr txBox="1"/>
          <p:nvPr/>
        </p:nvSpPr>
        <p:spPr>
          <a:xfrm>
            <a:off x="3505200" y="3276600"/>
            <a:ext cx="748179" cy="21544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/>
              <a:t>Objective</a:t>
            </a:r>
            <a:endParaRPr lang="en-US" sz="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19200" y="1828800"/>
            <a:ext cx="400943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Uploading of Study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Browse Study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Cross Study Query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/>
              <a:t>Germplasm</a:t>
            </a:r>
            <a:r>
              <a:rPr lang="en-US" sz="2800" b="1" dirty="0" smtClean="0"/>
              <a:t> Search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Maintenance</a:t>
            </a:r>
          </a:p>
          <a:p>
            <a:pPr marL="1428750" lvl="2" indent="-514350">
              <a:buFont typeface="Wingdings" pitchFamily="2" charset="2"/>
              <a:buChar char="v"/>
            </a:pPr>
            <a:r>
              <a:rPr lang="en-US" sz="2800" b="1" dirty="0" smtClean="0"/>
              <a:t>Study Uploaded</a:t>
            </a:r>
          </a:p>
          <a:p>
            <a:pPr marL="1428750" lvl="2" indent="-514350">
              <a:buFont typeface="Wingdings" pitchFamily="2" charset="2"/>
              <a:buChar char="v"/>
            </a:pPr>
            <a:r>
              <a:rPr lang="en-US" sz="2800" b="1" dirty="0" smtClean="0"/>
              <a:t>User profile</a:t>
            </a:r>
          </a:p>
          <a:p>
            <a:pPr marL="1428750" lvl="2" indent="-514350">
              <a:buFont typeface="Wingdings" pitchFamily="2" charset="2"/>
              <a:buChar char="v"/>
            </a:pPr>
            <a:r>
              <a:rPr lang="en-US" sz="2800" b="1" dirty="0" smtClean="0"/>
              <a:t>Project list</a:t>
            </a:r>
          </a:p>
          <a:p>
            <a:pPr marL="1428750" lvl="2" indent="-514350">
              <a:buFont typeface="Wingdings" pitchFamily="2" charset="2"/>
              <a:buChar char="v"/>
            </a:pPr>
            <a:r>
              <a:rPr lang="en-US" sz="2800" b="1" dirty="0" smtClean="0"/>
              <a:t>Program list</a:t>
            </a:r>
            <a:endParaRPr lang="en-US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143000" y="9144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Upload Study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3810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Cross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045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Query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3505200" y="2133600"/>
            <a:ext cx="10668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User Profile 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45720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Project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6388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Program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2438400" y="21336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</a:t>
            </a:r>
            <a:endParaRPr lang="en-US" sz="1400" dirty="0"/>
          </a:p>
        </p:txBody>
      </p:sp>
      <p:pic>
        <p:nvPicPr>
          <p:cNvPr id="45" name="Picture 2"/>
          <p:cNvPicPr>
            <a:picLocks noChangeAspect="1" noChangeArrowheads="1"/>
          </p:cNvPicPr>
          <p:nvPr/>
        </p:nvPicPr>
        <p:blipFill>
          <a:blip r:embed="rId2" cstate="print"/>
          <a:srcRect l="65714" t="20000" r="16786" b="27778"/>
          <a:stretch>
            <a:fillRect/>
          </a:stretch>
        </p:blipFill>
        <p:spPr bwMode="auto">
          <a:xfrm>
            <a:off x="2438400" y="2438400"/>
            <a:ext cx="4267200" cy="3048000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pic>
      <p:sp>
        <p:nvSpPr>
          <p:cNvPr id="46" name="Rectangle 45"/>
          <p:cNvSpPr/>
          <p:nvPr/>
        </p:nvSpPr>
        <p:spPr>
          <a:xfrm>
            <a:off x="2667000" y="4495800"/>
            <a:ext cx="38100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5715000" y="5181600"/>
            <a:ext cx="609600" cy="1524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Save</a:t>
            </a:r>
            <a:endParaRPr lang="en-US" sz="9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Admin User Maintenance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Admin: User Maintenance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 l="66072" t="22222" r="8571" b="34444"/>
          <a:stretch>
            <a:fillRect/>
          </a:stretch>
        </p:blipFill>
        <p:spPr bwMode="auto">
          <a:xfrm>
            <a:off x="762000" y="1524000"/>
            <a:ext cx="7719646" cy="424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Admin: User Maintenance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 l="66072" t="22222" r="8571" b="34444"/>
          <a:stretch>
            <a:fillRect/>
          </a:stretch>
        </p:blipFill>
        <p:spPr bwMode="auto">
          <a:xfrm>
            <a:off x="762000" y="1524000"/>
            <a:ext cx="7719646" cy="424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l="7500" t="21111" r="81071" b="63333"/>
          <a:stretch>
            <a:fillRect/>
          </a:stretch>
        </p:blipFill>
        <p:spPr bwMode="auto">
          <a:xfrm>
            <a:off x="3886200" y="2819400"/>
            <a:ext cx="3831771" cy="16764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200" y="1066800"/>
            <a:ext cx="7013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Add temporary folder node on the tree for the file save as query result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411069"/>
            <a:ext cx="4432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Add editing feature( edit , delete , insert row)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3400" y="1828800"/>
            <a:ext cx="4319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Upload additional data on the existing study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3426" y="2221468"/>
            <a:ext cx="436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Create module for variable dictionary(CRUD)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3400" y="2590800"/>
            <a:ext cx="4402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Cross study query will query on derived data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3400" y="327660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Step 5, if </a:t>
            </a:r>
            <a:r>
              <a:rPr lang="en-US" dirty="0" err="1" smtClean="0"/>
              <a:t>Germplasm</a:t>
            </a:r>
            <a:r>
              <a:rPr lang="en-US" dirty="0" smtClean="0"/>
              <a:t> is already available in the </a:t>
            </a:r>
            <a:r>
              <a:rPr lang="en-US" dirty="0" err="1" smtClean="0"/>
              <a:t>germplasm</a:t>
            </a:r>
            <a:r>
              <a:rPr lang="en-US" dirty="0" smtClean="0"/>
              <a:t> table display the value and not editable if not have a </a:t>
            </a:r>
            <a:r>
              <a:rPr lang="en-US" dirty="0" err="1" smtClean="0"/>
              <a:t>textfield</a:t>
            </a:r>
            <a:r>
              <a:rPr lang="en-US" dirty="0" smtClean="0"/>
              <a:t> to add information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40386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Extention</a:t>
            </a:r>
            <a:r>
              <a:rPr lang="en-US" dirty="0" smtClean="0"/>
              <a:t> data will be for administrator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2000" y="44196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Release information will be part of the extension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8200" y="47244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Have separate uploading of </a:t>
            </a:r>
            <a:r>
              <a:rPr lang="en-US" dirty="0" err="1" smtClean="0"/>
              <a:t>Germplasm</a:t>
            </a:r>
            <a:r>
              <a:rPr lang="en-US" dirty="0" smtClean="0"/>
              <a:t> information- option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38200" y="54102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Updating/Adding of data on the same study still for discussion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8200" y="57912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Add updating features for study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61722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Genotyping data uploading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8200" y="5040868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Uploading of </a:t>
            </a:r>
            <a:r>
              <a:rPr lang="en-US" dirty="0" err="1" smtClean="0"/>
              <a:t>Germplasm</a:t>
            </a:r>
            <a:r>
              <a:rPr lang="en-US" dirty="0" smtClean="0"/>
              <a:t> information as part of the study uploading- option 2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5334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Genotyping data uploading can be map to one or more studies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9144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Upload one or more genotypic file for one study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3400" y="13716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Genotyping data uploading be part of study uploading –option  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3400" y="175260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Genotyping data uploading have another menu( select studies to map  –option  2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63168" y="751344"/>
            <a:ext cx="6217664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Order</a:t>
            </a:r>
          </a:p>
          <a:p>
            <a:r>
              <a:rPr lang="en-US" dirty="0" smtClean="0"/>
              <a:t>Year</a:t>
            </a:r>
          </a:p>
          <a:p>
            <a:r>
              <a:rPr lang="en-US" dirty="0" smtClean="0"/>
              <a:t>Season</a:t>
            </a:r>
          </a:p>
          <a:p>
            <a:r>
              <a:rPr lang="en-US" dirty="0" smtClean="0"/>
              <a:t>Location</a:t>
            </a:r>
          </a:p>
          <a:p>
            <a:r>
              <a:rPr lang="en-US" dirty="0" smtClean="0"/>
              <a:t>Site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Step 3- Location</a:t>
            </a:r>
          </a:p>
          <a:p>
            <a:r>
              <a:rPr lang="en-US" dirty="0" smtClean="0"/>
              <a:t>Step 4 - Site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design factors are the same for all sites</a:t>
            </a:r>
          </a:p>
          <a:p>
            <a:r>
              <a:rPr lang="en-US" dirty="0" smtClean="0"/>
              <a:t>The agronomy may not be the same for all sites</a:t>
            </a:r>
          </a:p>
          <a:p>
            <a:endParaRPr lang="en-US" dirty="0" smtClean="0"/>
          </a:p>
          <a:p>
            <a:r>
              <a:rPr lang="en-US" dirty="0" smtClean="0"/>
              <a:t>Factor1, Factor2, Factor 3    // on the data</a:t>
            </a:r>
          </a:p>
          <a:p>
            <a:r>
              <a:rPr lang="en-US" dirty="0" smtClean="0"/>
              <a:t>  N      Irrigation  NA</a:t>
            </a:r>
          </a:p>
          <a:p>
            <a:r>
              <a:rPr lang="en-US" dirty="0" smtClean="0"/>
              <a:t>  Drought   P        K  </a:t>
            </a:r>
          </a:p>
          <a:p>
            <a:endParaRPr lang="en-US" dirty="0" smtClean="0"/>
          </a:p>
          <a:p>
            <a:r>
              <a:rPr lang="en-US" dirty="0" smtClean="0"/>
              <a:t>for the site year if blank get data from the start year of the study</a:t>
            </a:r>
            <a:endParaRPr lang="en-US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90600" y="2234625"/>
            <a:ext cx="7148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STRASA Data Management Development</a:t>
            </a:r>
            <a:endParaRPr lang="en-US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8881" y="1371600"/>
            <a:ext cx="3700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Project Name : STRASA Web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688881" y="1893332"/>
            <a:ext cx="840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Development time line for 1st version release: Sept 15 – Dec 2013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88881" y="2362200"/>
            <a:ext cx="2376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Platform: Java EE 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88881" y="2814935"/>
            <a:ext cx="3045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Server: Apache Tomcat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88881" y="3272135"/>
            <a:ext cx="2754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Other technology : R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93021" y="3729335"/>
            <a:ext cx="2835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Database: </a:t>
            </a:r>
            <a:r>
              <a:rPr lang="en-US" sz="2400" dirty="0" err="1" smtClean="0"/>
              <a:t>MySQL</a:t>
            </a:r>
            <a:r>
              <a:rPr lang="en-US" sz="2400" dirty="0" smtClean="0"/>
              <a:t> 5.4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85800" y="4262735"/>
            <a:ext cx="5970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sz="2400" dirty="0" smtClean="0"/>
              <a:t>Deployment: Amazon, Intranet, Local Machine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19200" y="1828800"/>
            <a:ext cx="359380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b="1" dirty="0" smtClean="0"/>
              <a:t>Home page</a:t>
            </a:r>
          </a:p>
          <a:p>
            <a:pPr marL="514350" indent="-514350">
              <a:buAutoNum type="arabicPeriod"/>
            </a:pPr>
            <a:r>
              <a:rPr lang="en-US" sz="2800" b="1" dirty="0" smtClean="0"/>
              <a:t>User registration</a:t>
            </a:r>
          </a:p>
          <a:p>
            <a:pPr marL="514350" indent="-514350">
              <a:buAutoNum type="arabicPeriod"/>
            </a:pPr>
            <a:r>
              <a:rPr lang="en-US" sz="2800" b="1" dirty="0" smtClean="0"/>
              <a:t>Login to the system</a:t>
            </a:r>
          </a:p>
          <a:p>
            <a:pPr marL="514350" indent="-514350">
              <a:buAutoNum type="arabicPeriod"/>
            </a:pPr>
            <a:r>
              <a:rPr lang="en-US" sz="2800" b="1" dirty="0" smtClean="0"/>
              <a:t>Admin Dashboard</a:t>
            </a:r>
          </a:p>
          <a:p>
            <a:pPr marL="514350" indent="-514350">
              <a:buAutoNum type="arabicPeriod"/>
            </a:pPr>
            <a:r>
              <a:rPr lang="en-US" sz="2800" b="1" dirty="0" smtClean="0"/>
              <a:t>User Dashboard</a:t>
            </a:r>
          </a:p>
          <a:p>
            <a:pPr marL="514350" indent="-514350"/>
            <a:endParaRPr lang="en-US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143000" y="914400"/>
            <a:ext cx="2784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Web App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400" y="2057400"/>
            <a:ext cx="7848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upload derived and raw data of a study in </a:t>
            </a:r>
            <a:r>
              <a:rPr lang="en-US" sz="2800" dirty="0" err="1" smtClean="0"/>
              <a:t>csv</a:t>
            </a:r>
            <a:r>
              <a:rPr lang="en-US" sz="2800" dirty="0" smtClean="0"/>
              <a:t> format. 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the option to upload data to a database or to a folder.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add other information related to site, location and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information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Allows the user to upload separate data of a single study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1524000"/>
            <a:ext cx="2553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1. Upload Study</a:t>
            </a:r>
            <a:endParaRPr 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19200" y="1828800"/>
            <a:ext cx="580075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User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Database backup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Maintenance of master list tables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43000" y="914400"/>
            <a:ext cx="3841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 Admin Features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19200" y="1828800"/>
            <a:ext cx="400943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Uploading of Study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Browse Study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Cross Study Query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/>
              <a:t>Germplasm</a:t>
            </a:r>
            <a:r>
              <a:rPr lang="en-US" sz="2800" b="1" dirty="0" smtClean="0"/>
              <a:t> Search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Maintenance</a:t>
            </a:r>
          </a:p>
          <a:p>
            <a:pPr marL="1428750" lvl="2" indent="-514350">
              <a:buFont typeface="Wingdings" pitchFamily="2" charset="2"/>
              <a:buChar char="v"/>
            </a:pPr>
            <a:r>
              <a:rPr lang="en-US" sz="2800" b="1" dirty="0" smtClean="0"/>
              <a:t>Study Uploaded</a:t>
            </a:r>
          </a:p>
          <a:p>
            <a:pPr marL="1428750" lvl="2" indent="-514350">
              <a:buFont typeface="Wingdings" pitchFamily="2" charset="2"/>
              <a:buChar char="v"/>
            </a:pPr>
            <a:r>
              <a:rPr lang="en-US" sz="2800" b="1" dirty="0" smtClean="0"/>
              <a:t>User profile</a:t>
            </a:r>
          </a:p>
          <a:p>
            <a:pPr marL="1428750" lvl="2" indent="-514350">
              <a:buFont typeface="Wingdings" pitchFamily="2" charset="2"/>
              <a:buChar char="v"/>
            </a:pPr>
            <a:r>
              <a:rPr lang="en-US" sz="2800" b="1" dirty="0" smtClean="0"/>
              <a:t>Project list</a:t>
            </a:r>
          </a:p>
          <a:p>
            <a:pPr marL="1428750" lvl="2" indent="-514350">
              <a:buFont typeface="Wingdings" pitchFamily="2" charset="2"/>
              <a:buChar char="v"/>
            </a:pPr>
            <a:r>
              <a:rPr lang="en-US" sz="2800" b="1" dirty="0" smtClean="0"/>
              <a:t>Program list</a:t>
            </a:r>
            <a:endParaRPr lang="en-US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143000" y="9144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400" y="2057400"/>
            <a:ext cx="7848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upload derived and raw data of a study in </a:t>
            </a:r>
            <a:r>
              <a:rPr lang="en-US" sz="2800" dirty="0" err="1" smtClean="0"/>
              <a:t>csv</a:t>
            </a:r>
            <a:r>
              <a:rPr lang="en-US" sz="2800" dirty="0" smtClean="0"/>
              <a:t> format. 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the option to upload data to a database or to a folder.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add other information related to site, location and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information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Allows the user to upload separate data of a single study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1524000"/>
            <a:ext cx="2553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1. Upload Study</a:t>
            </a:r>
            <a:endParaRPr 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2133600"/>
            <a:ext cx="8305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search on the derived data or raw data of a study available as private or public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navigate to a study </a:t>
            </a:r>
            <a:r>
              <a:rPr lang="en-US" sz="2800" dirty="0" err="1" smtClean="0"/>
              <a:t>list,project</a:t>
            </a:r>
            <a:r>
              <a:rPr lang="en-US" sz="2800" dirty="0" smtClean="0"/>
              <a:t> list and program list with searching and filtering functionality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display study information, site information, study location,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information and the data of specific study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export data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update study information and data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1524000"/>
            <a:ext cx="2222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Browse Study</a:t>
            </a:r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2133600"/>
            <a:ext cx="7848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search across study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set search criteria for query  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display result query on multiple tab with export functionality 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the user to link to  the data based on the result of query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Allows the user to save query result in a temporary table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1524000"/>
            <a:ext cx="29102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Cross Study Query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2133600"/>
            <a:ext cx="8077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search on the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by name, key characteristic and type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the display of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information and study list where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is tested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export search result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1524000"/>
            <a:ext cx="32246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Germplasm</a:t>
            </a:r>
            <a:r>
              <a:rPr lang="en-US" sz="2800" b="1" dirty="0" smtClean="0"/>
              <a:t> Browser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90600" y="2653605"/>
            <a:ext cx="784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share/</a:t>
            </a:r>
            <a:r>
              <a:rPr lang="en-US" sz="2800" dirty="0" err="1" smtClean="0"/>
              <a:t>unshare</a:t>
            </a:r>
            <a:r>
              <a:rPr lang="en-US" sz="2800" dirty="0" smtClean="0"/>
              <a:t> the data to public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1524000"/>
            <a:ext cx="2150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Maintenance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2133600"/>
            <a:ext cx="18160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Study Data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657600"/>
            <a:ext cx="784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update user profile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2709" y="3124200"/>
            <a:ext cx="1930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User Profile</a:t>
            </a:r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990600" y="4572000"/>
            <a:ext cx="784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add, edit delete program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9584" y="4048780"/>
            <a:ext cx="1451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Program</a:t>
            </a:r>
            <a:endParaRPr lang="en-US" sz="2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90600" y="5496580"/>
            <a:ext cx="784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add, edit delete project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3400" y="5039380"/>
            <a:ext cx="12398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Project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514600"/>
            <a:ext cx="8229600" cy="1143000"/>
          </a:xfrm>
        </p:spPr>
        <p:txBody>
          <a:bodyPr/>
          <a:lstStyle/>
          <a:p>
            <a:r>
              <a:rPr lang="en-US" dirty="0" smtClean="0"/>
              <a:t>STRASA Mockup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Main Page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1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Home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76400"/>
            <a:ext cx="6934200" cy="411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Registration</a:t>
            </a:r>
            <a:endParaRPr lang="en-US" sz="1400" dirty="0"/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2" cstate="print"/>
          <a:srcRect l="65714" t="20000" r="16786" b="27778"/>
          <a:stretch>
            <a:fillRect/>
          </a:stretch>
        </p:blipFill>
        <p:spPr bwMode="auto">
          <a:xfrm>
            <a:off x="2590800" y="1752600"/>
            <a:ext cx="4114800" cy="39468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Main Page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1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Home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76400"/>
            <a:ext cx="6934200" cy="411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2</a:t>
            </a:r>
            <a:endParaRPr lang="en-US" sz="1400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 cstate="print"/>
          <a:srcRect l="8929" t="21111" r="80714" b="60000"/>
          <a:stretch>
            <a:fillRect/>
          </a:stretch>
        </p:blipFill>
        <p:spPr bwMode="auto">
          <a:xfrm>
            <a:off x="2971800" y="2362200"/>
            <a:ext cx="3899647" cy="2286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2133600"/>
            <a:ext cx="8305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search on the derived data or raw data of a study available as private or public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navigate to a study </a:t>
            </a:r>
            <a:r>
              <a:rPr lang="en-US" sz="2800" dirty="0" err="1" smtClean="0"/>
              <a:t>list,project</a:t>
            </a:r>
            <a:r>
              <a:rPr lang="en-US" sz="2800" dirty="0" smtClean="0"/>
              <a:t> list and program list with searching and filtering functionality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display study information, site information, study location,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information and the data of specific study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export data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update study information and data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1524000"/>
            <a:ext cx="2222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Browse Study</a:t>
            </a:r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Main Page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22860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1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Home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76400"/>
            <a:ext cx="6934200" cy="411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2400" y="2664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Menu 2</a:t>
            </a:r>
            <a:endParaRPr lang="en-US" sz="1400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 l="7500" t="20000" r="79643" b="60000"/>
          <a:stretch>
            <a:fillRect/>
          </a:stretch>
        </p:blipFill>
        <p:spPr bwMode="auto">
          <a:xfrm>
            <a:off x="2667000" y="2438400"/>
            <a:ext cx="4419600" cy="2209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User Menu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2400" y="533400"/>
            <a:ext cx="304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Main Menu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Upload Study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9906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1676400"/>
            <a:ext cx="6934200" cy="411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791200"/>
            <a:ext cx="9144000" cy="68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Footer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70474" y="1295400"/>
            <a:ext cx="1173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Login: </a:t>
            </a:r>
            <a:r>
              <a:rPr lang="en-US" sz="1200" b="1" dirty="0" err="1" smtClean="0"/>
              <a:t>ACaneda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" y="28194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Study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52400" y="1905000"/>
            <a:ext cx="19812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Data Uploading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4346377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Logout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152400" y="3124200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ACross</a:t>
            </a:r>
            <a:r>
              <a:rPr lang="en-US" sz="1400" dirty="0" smtClean="0"/>
              <a:t> Study Query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152400" y="4041577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Maintenance</a:t>
            </a:r>
            <a:endParaRPr lang="en-US" sz="1400" dirty="0"/>
          </a:p>
        </p:txBody>
      </p:sp>
      <p:sp>
        <p:nvSpPr>
          <p:cNvPr id="27" name="TextBox 26"/>
          <p:cNvSpPr txBox="1"/>
          <p:nvPr/>
        </p:nvSpPr>
        <p:spPr>
          <a:xfrm>
            <a:off x="152400" y="3426023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Browse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457200" y="2209800"/>
            <a:ext cx="1676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New Study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152400" y="3736777"/>
            <a:ext cx="19812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Analysis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457200" y="2514600"/>
            <a:ext cx="1676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Existing Study</a:t>
            </a:r>
            <a:endParaRPr lang="en-US" sz="1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9286" t="22222" r="51071" b="11111"/>
          <a:stretch>
            <a:fillRect/>
          </a:stretch>
        </p:blipFill>
        <p:spPr bwMode="auto">
          <a:xfrm>
            <a:off x="2514600" y="1828800"/>
            <a:ext cx="505968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Upload Study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/>
          <p:cNvGrpSpPr/>
          <p:nvPr/>
        </p:nvGrpSpPr>
        <p:grpSpPr>
          <a:xfrm>
            <a:off x="381000" y="457200"/>
            <a:ext cx="8534400" cy="6172200"/>
            <a:chOff x="381000" y="457200"/>
            <a:chExt cx="8534400" cy="6172200"/>
          </a:xfrm>
        </p:grpSpPr>
        <p:sp>
          <p:nvSpPr>
            <p:cNvPr id="120" name="Rectangle 119"/>
            <p:cNvSpPr/>
            <p:nvPr/>
          </p:nvSpPr>
          <p:spPr>
            <a:xfrm>
              <a:off x="381000" y="762000"/>
              <a:ext cx="8534400" cy="58674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09600" y="4498777"/>
              <a:ext cx="8867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Select Data</a:t>
              </a:r>
              <a:endParaRPr lang="en-US" sz="12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57200" y="3812977"/>
              <a:ext cx="11907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Data Type</a:t>
              </a:r>
              <a:endParaRPr lang="en-US" sz="1200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81000" y="460177"/>
              <a:ext cx="5867400" cy="3048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81000" y="457200"/>
              <a:ext cx="1600200" cy="30777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Study Information</a:t>
              </a:r>
              <a:endParaRPr lang="en-US" sz="14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981200" y="460177"/>
              <a:ext cx="1447800" cy="30777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Study Location</a:t>
              </a:r>
              <a:endParaRPr lang="en-US" sz="14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429000" y="460177"/>
              <a:ext cx="914400" cy="30777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Study Site</a:t>
              </a:r>
              <a:endParaRPr lang="en-US" sz="1400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343400" y="460177"/>
              <a:ext cx="1905000" cy="30777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Study </a:t>
              </a:r>
              <a:r>
                <a:rPr lang="en-US" sz="1400" dirty="0" err="1" smtClean="0"/>
                <a:t>Germplasm</a:t>
              </a:r>
              <a:endParaRPr lang="en-US" sz="1400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81000" y="917377"/>
              <a:ext cx="8534400" cy="381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33400" y="993577"/>
              <a:ext cx="5490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Detail</a:t>
              </a:r>
              <a:endParaRPr lang="en-US" sz="1200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81000" y="3355777"/>
              <a:ext cx="8534400" cy="381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33400" y="3431977"/>
              <a:ext cx="4747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Data</a:t>
              </a:r>
              <a:endParaRPr lang="en-US" sz="1200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600200" y="4498777"/>
              <a:ext cx="19812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657600" y="4498777"/>
              <a:ext cx="990600" cy="27699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Browse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1" name="Oval 60"/>
            <p:cNvSpPr/>
            <p:nvPr/>
          </p:nvSpPr>
          <p:spPr>
            <a:xfrm>
              <a:off x="1600200" y="3889177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828800" y="3812977"/>
              <a:ext cx="7766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Raw Data</a:t>
              </a:r>
              <a:endParaRPr lang="en-US" sz="1200" dirty="0"/>
            </a:p>
          </p:txBody>
        </p:sp>
        <p:sp>
          <p:nvSpPr>
            <p:cNvPr id="63" name="Oval 62"/>
            <p:cNvSpPr/>
            <p:nvPr/>
          </p:nvSpPr>
          <p:spPr>
            <a:xfrm>
              <a:off x="2667000" y="3889177"/>
              <a:ext cx="152400" cy="1524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895600" y="3812977"/>
              <a:ext cx="9942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Derived Data</a:t>
              </a:r>
              <a:endParaRPr lang="en-US" sz="1200" dirty="0"/>
            </a:p>
          </p:txBody>
        </p:sp>
        <p:sp>
          <p:nvSpPr>
            <p:cNvPr id="65" name="Oval 64"/>
            <p:cNvSpPr/>
            <p:nvPr/>
          </p:nvSpPr>
          <p:spPr>
            <a:xfrm>
              <a:off x="1600200" y="4193977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28800" y="4117777"/>
              <a:ext cx="76649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Database</a:t>
              </a:r>
              <a:endParaRPr lang="en-US" sz="1200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2667000" y="4193977"/>
              <a:ext cx="152400" cy="1524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895600" y="4117777"/>
              <a:ext cx="5800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Folder</a:t>
              </a:r>
              <a:endParaRPr lang="en-US" sz="12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32306" y="4117777"/>
              <a:ext cx="85549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Upload To:</a:t>
              </a:r>
              <a:endParaRPr lang="en-US" sz="12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62000" y="1374577"/>
              <a:ext cx="7512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Program </a:t>
              </a:r>
              <a:endParaRPr lang="en-US" sz="1200" dirty="0"/>
            </a:p>
          </p:txBody>
        </p:sp>
        <p:grpSp>
          <p:nvGrpSpPr>
            <p:cNvPr id="2" name="Group 75"/>
            <p:cNvGrpSpPr/>
            <p:nvPr/>
          </p:nvGrpSpPr>
          <p:grpSpPr>
            <a:xfrm>
              <a:off x="1524000" y="1374577"/>
              <a:ext cx="1676400" cy="304800"/>
              <a:chOff x="4876800" y="304800"/>
              <a:chExt cx="1676400" cy="304800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876800" y="304800"/>
                <a:ext cx="1676400" cy="30480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Isosceles Triangle 74"/>
              <p:cNvSpPr/>
              <p:nvPr/>
            </p:nvSpPr>
            <p:spPr>
              <a:xfrm flipV="1">
                <a:off x="6324600" y="381000"/>
                <a:ext cx="152400" cy="152400"/>
              </a:xfrm>
              <a:prstGeom prst="triangle">
                <a:avLst/>
              </a:prstGeom>
              <a:scene3d>
                <a:camera prst="orthographicFront">
                  <a:rot lat="21299999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7" name="TextBox 76"/>
            <p:cNvSpPr txBox="1"/>
            <p:nvPr/>
          </p:nvSpPr>
          <p:spPr>
            <a:xfrm>
              <a:off x="762000" y="1679377"/>
              <a:ext cx="627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</a:t>
              </a:r>
              <a:endParaRPr lang="en-US" sz="1200" dirty="0"/>
            </a:p>
          </p:txBody>
        </p:sp>
        <p:grpSp>
          <p:nvGrpSpPr>
            <p:cNvPr id="3" name="Group 77"/>
            <p:cNvGrpSpPr/>
            <p:nvPr/>
          </p:nvGrpSpPr>
          <p:grpSpPr>
            <a:xfrm>
              <a:off x="1524000" y="1679377"/>
              <a:ext cx="1676400" cy="304800"/>
              <a:chOff x="4876800" y="304800"/>
              <a:chExt cx="1676400" cy="304800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4876800" y="304800"/>
                <a:ext cx="1676400" cy="30480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Isosceles Triangle 79"/>
              <p:cNvSpPr/>
              <p:nvPr/>
            </p:nvSpPr>
            <p:spPr>
              <a:xfrm flipV="1">
                <a:off x="6324600" y="381000"/>
                <a:ext cx="152400" cy="152400"/>
              </a:xfrm>
              <a:prstGeom prst="triangle">
                <a:avLst/>
              </a:prstGeom>
              <a:scene3d>
                <a:camera prst="orthographicFront">
                  <a:rot lat="21299999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1" name="TextBox 80"/>
            <p:cNvSpPr txBox="1"/>
            <p:nvPr/>
          </p:nvSpPr>
          <p:spPr>
            <a:xfrm>
              <a:off x="457200" y="1984177"/>
              <a:ext cx="9797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Name </a:t>
              </a:r>
              <a:endParaRPr lang="en-US" sz="1200" dirty="0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1524000" y="1984177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85800" y="2669977"/>
              <a:ext cx="785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Start Year</a:t>
              </a:r>
              <a:endParaRPr lang="en-US" sz="1200" dirty="0"/>
            </a:p>
          </p:txBody>
        </p:sp>
        <p:grpSp>
          <p:nvGrpSpPr>
            <p:cNvPr id="4" name="Group 85"/>
            <p:cNvGrpSpPr/>
            <p:nvPr/>
          </p:nvGrpSpPr>
          <p:grpSpPr>
            <a:xfrm>
              <a:off x="1524000" y="2669977"/>
              <a:ext cx="1676400" cy="304800"/>
              <a:chOff x="4876800" y="304800"/>
              <a:chExt cx="1676400" cy="3048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4876800" y="304800"/>
                <a:ext cx="1676400" cy="30480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Isosceles Triangle 87"/>
              <p:cNvSpPr/>
              <p:nvPr/>
            </p:nvSpPr>
            <p:spPr>
              <a:xfrm flipV="1">
                <a:off x="6324600" y="457200"/>
                <a:ext cx="152400" cy="76200"/>
              </a:xfrm>
              <a:prstGeom prst="triangle">
                <a:avLst/>
              </a:prstGeom>
              <a:scene3d>
                <a:camera prst="orthographicFront">
                  <a:rot lat="21299999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9" name="TextBox 88"/>
            <p:cNvSpPr txBox="1"/>
            <p:nvPr/>
          </p:nvSpPr>
          <p:spPr>
            <a:xfrm>
              <a:off x="685800" y="2288977"/>
              <a:ext cx="9006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Type </a:t>
              </a:r>
              <a:endParaRPr lang="en-US" sz="1200" dirty="0"/>
            </a:p>
          </p:txBody>
        </p:sp>
        <p:grpSp>
          <p:nvGrpSpPr>
            <p:cNvPr id="5" name="Group 89"/>
            <p:cNvGrpSpPr/>
            <p:nvPr/>
          </p:nvGrpSpPr>
          <p:grpSpPr>
            <a:xfrm>
              <a:off x="1524000" y="2288977"/>
              <a:ext cx="1676400" cy="304800"/>
              <a:chOff x="4876800" y="304800"/>
              <a:chExt cx="1676400" cy="304800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4876800" y="304800"/>
                <a:ext cx="1676400" cy="30480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Isosceles Triangle 91"/>
              <p:cNvSpPr/>
              <p:nvPr/>
            </p:nvSpPr>
            <p:spPr>
              <a:xfrm flipV="1">
                <a:off x="6324600" y="381000"/>
                <a:ext cx="152400" cy="152400"/>
              </a:xfrm>
              <a:prstGeom prst="triangle">
                <a:avLst/>
              </a:prstGeom>
              <a:scene3d>
                <a:camera prst="orthographicFront">
                  <a:rot lat="21299999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3" name="Isosceles Triangle 92"/>
            <p:cNvSpPr/>
            <p:nvPr/>
          </p:nvSpPr>
          <p:spPr>
            <a:xfrm>
              <a:off x="2971800" y="2669977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685800" y="2974777"/>
              <a:ext cx="7234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End Year</a:t>
              </a:r>
              <a:endParaRPr lang="en-US" sz="1200" dirty="0"/>
            </a:p>
          </p:txBody>
        </p:sp>
        <p:grpSp>
          <p:nvGrpSpPr>
            <p:cNvPr id="6" name="Group 97"/>
            <p:cNvGrpSpPr/>
            <p:nvPr/>
          </p:nvGrpSpPr>
          <p:grpSpPr>
            <a:xfrm>
              <a:off x="1524000" y="2974777"/>
              <a:ext cx="1676400" cy="304800"/>
              <a:chOff x="4876800" y="304800"/>
              <a:chExt cx="1676400" cy="304800"/>
            </a:xfrm>
          </p:grpSpPr>
          <p:sp>
            <p:nvSpPr>
              <p:cNvPr id="99" name="Rectangle 98"/>
              <p:cNvSpPr/>
              <p:nvPr/>
            </p:nvSpPr>
            <p:spPr>
              <a:xfrm>
                <a:off x="4876800" y="304800"/>
                <a:ext cx="1676400" cy="30480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Isosceles Triangle 99"/>
              <p:cNvSpPr/>
              <p:nvPr/>
            </p:nvSpPr>
            <p:spPr>
              <a:xfrm flipV="1">
                <a:off x="6324600" y="457200"/>
                <a:ext cx="152400" cy="76200"/>
              </a:xfrm>
              <a:prstGeom prst="triangle">
                <a:avLst/>
              </a:prstGeom>
              <a:scene3d>
                <a:camera prst="orthographicFront">
                  <a:rot lat="21299999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1" name="Isosceles Triangle 100"/>
            <p:cNvSpPr/>
            <p:nvPr/>
          </p:nvSpPr>
          <p:spPr>
            <a:xfrm>
              <a:off x="2971800" y="2974777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276600" y="1374577"/>
              <a:ext cx="609600" cy="27699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Add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3276600" y="1679377"/>
              <a:ext cx="609600" cy="27699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Add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71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l="67143" t="21111" r="16428" b="50000"/>
            <a:stretch>
              <a:fillRect/>
            </a:stretch>
          </p:blipFill>
          <p:spPr bwMode="auto">
            <a:xfrm>
              <a:off x="3733800" y="1524000"/>
              <a:ext cx="2965937" cy="16764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04" name="TextBox 103"/>
            <p:cNvSpPr txBox="1"/>
            <p:nvPr/>
          </p:nvSpPr>
          <p:spPr>
            <a:xfrm>
              <a:off x="400038" y="5057001"/>
              <a:ext cx="11239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Genotype Data</a:t>
              </a:r>
              <a:endParaRPr lang="en-US" sz="12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09600" y="5410200"/>
              <a:ext cx="8867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Select Data</a:t>
              </a:r>
              <a:endParaRPr lang="en-US" sz="1200" dirty="0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1600200" y="5410200"/>
              <a:ext cx="19812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3657600" y="5410200"/>
              <a:ext cx="990600" cy="27699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Browse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4724400" y="4495800"/>
              <a:ext cx="990600" cy="27699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Upload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724400" y="5407223"/>
              <a:ext cx="990600" cy="27699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Upload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2895600" y="4800600"/>
              <a:ext cx="6911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rgbClr val="C00000"/>
                  </a:solidFill>
                </a:rPr>
                <a:t>Remove</a:t>
              </a:r>
              <a:endParaRPr lang="en-US" sz="1200" dirty="0">
                <a:solidFill>
                  <a:srgbClr val="C00000"/>
                </a:solidFill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1600200" y="5791200"/>
              <a:ext cx="13727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GenotypeData1.txt</a:t>
              </a:r>
              <a:endParaRPr lang="en-US" sz="1200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600200" y="6019800"/>
              <a:ext cx="13727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GenotypeData2.txt</a:t>
              </a:r>
              <a:endParaRPr lang="en-US" sz="12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3048000" y="5791200"/>
              <a:ext cx="6911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rgbClr val="C00000"/>
                  </a:solidFill>
                </a:rPr>
                <a:t>Remove</a:t>
              </a:r>
              <a:endParaRPr lang="en-US" sz="1200" dirty="0">
                <a:solidFill>
                  <a:srgbClr val="C00000"/>
                </a:solidFill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3048000" y="6047601"/>
              <a:ext cx="6911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rgbClr val="C00000"/>
                  </a:solidFill>
                </a:rPr>
                <a:t>Remove</a:t>
              </a:r>
              <a:endParaRPr lang="en-US" sz="1200" dirty="0">
                <a:solidFill>
                  <a:srgbClr val="C00000"/>
                </a:solidFill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7239000" y="6172200"/>
              <a:ext cx="990600" cy="27699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Save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2514600" y="4800600"/>
              <a:ext cx="4932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rgbClr val="C00000"/>
                  </a:solidFill>
                </a:rPr>
                <a:t>View</a:t>
              </a:r>
              <a:endParaRPr lang="en-US" sz="1200" dirty="0">
                <a:solidFill>
                  <a:srgbClr val="C00000"/>
                </a:solidFill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1676400" y="4800600"/>
              <a:ext cx="8812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1.csv</a:t>
              </a:r>
              <a:endParaRPr lang="en-US" sz="1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119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09600" y="4498777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457200" y="3812977"/>
            <a:ext cx="1190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Data Type</a:t>
            </a:r>
            <a:endParaRPr lang="en-US" sz="1200" dirty="0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53" name="Rectangle 52"/>
          <p:cNvSpPr/>
          <p:nvPr/>
        </p:nvSpPr>
        <p:spPr>
          <a:xfrm>
            <a:off x="381000" y="917377"/>
            <a:ext cx="8534400" cy="381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533400" y="993577"/>
            <a:ext cx="549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Detail</a:t>
            </a:r>
            <a:endParaRPr lang="en-US" sz="1200" dirty="0"/>
          </a:p>
        </p:txBody>
      </p:sp>
      <p:sp>
        <p:nvSpPr>
          <p:cNvPr id="55" name="Rectangle 54"/>
          <p:cNvSpPr/>
          <p:nvPr/>
        </p:nvSpPr>
        <p:spPr>
          <a:xfrm>
            <a:off x="381000" y="3355777"/>
            <a:ext cx="8534400" cy="381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533400" y="3431977"/>
            <a:ext cx="4747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Data</a:t>
            </a:r>
            <a:endParaRPr lang="en-US" sz="1200" dirty="0"/>
          </a:p>
        </p:txBody>
      </p:sp>
      <p:sp>
        <p:nvSpPr>
          <p:cNvPr id="58" name="Rectangle 57"/>
          <p:cNvSpPr/>
          <p:nvPr/>
        </p:nvSpPr>
        <p:spPr>
          <a:xfrm>
            <a:off x="1600200" y="4498777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657600" y="4498777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1600200" y="38891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828800" y="3812977"/>
            <a:ext cx="776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Raw Data</a:t>
            </a:r>
            <a:endParaRPr lang="en-US" sz="1200" dirty="0"/>
          </a:p>
        </p:txBody>
      </p:sp>
      <p:sp>
        <p:nvSpPr>
          <p:cNvPr id="63" name="Oval 62"/>
          <p:cNvSpPr/>
          <p:nvPr/>
        </p:nvSpPr>
        <p:spPr>
          <a:xfrm>
            <a:off x="2667000" y="38891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2895600" y="3812977"/>
            <a:ext cx="994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Derived Data</a:t>
            </a:r>
            <a:endParaRPr lang="en-US" sz="1200" dirty="0"/>
          </a:p>
        </p:txBody>
      </p:sp>
      <p:sp>
        <p:nvSpPr>
          <p:cNvPr id="65" name="Oval 64"/>
          <p:cNvSpPr/>
          <p:nvPr/>
        </p:nvSpPr>
        <p:spPr>
          <a:xfrm>
            <a:off x="1600200" y="41939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1828800" y="4117777"/>
            <a:ext cx="7664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Database</a:t>
            </a:r>
            <a:endParaRPr lang="en-US" sz="1200" dirty="0"/>
          </a:p>
        </p:txBody>
      </p:sp>
      <p:sp>
        <p:nvSpPr>
          <p:cNvPr id="67" name="Oval 66"/>
          <p:cNvSpPr/>
          <p:nvPr/>
        </p:nvSpPr>
        <p:spPr>
          <a:xfrm>
            <a:off x="2667000" y="41939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895600" y="4117777"/>
            <a:ext cx="5800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Folder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632306" y="4117777"/>
            <a:ext cx="855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Upload To: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762000" y="1374577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grpSp>
        <p:nvGrpSpPr>
          <p:cNvPr id="2" name="Group 75"/>
          <p:cNvGrpSpPr/>
          <p:nvPr/>
        </p:nvGrpSpPr>
        <p:grpSpPr>
          <a:xfrm>
            <a:off x="1524000" y="1374577"/>
            <a:ext cx="1676400" cy="304800"/>
            <a:chOff x="4876800" y="304800"/>
            <a:chExt cx="1676400" cy="304800"/>
          </a:xfrm>
        </p:grpSpPr>
        <p:sp>
          <p:nvSpPr>
            <p:cNvPr id="74" name="Rectangle 73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Isosceles Triangle 74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762000" y="1679377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grpSp>
        <p:nvGrpSpPr>
          <p:cNvPr id="3" name="Group 77"/>
          <p:cNvGrpSpPr/>
          <p:nvPr/>
        </p:nvGrpSpPr>
        <p:grpSpPr>
          <a:xfrm>
            <a:off x="1524000" y="1679377"/>
            <a:ext cx="1676400" cy="304800"/>
            <a:chOff x="4876800" y="304800"/>
            <a:chExt cx="1676400" cy="304800"/>
          </a:xfrm>
        </p:grpSpPr>
        <p:sp>
          <p:nvSpPr>
            <p:cNvPr id="79" name="Rectangle 7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Isosceles Triangle 79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457200" y="1984177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83" name="Rectangle 82"/>
          <p:cNvSpPr/>
          <p:nvPr/>
        </p:nvSpPr>
        <p:spPr>
          <a:xfrm>
            <a:off x="1524000" y="1984177"/>
            <a:ext cx="16764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685800" y="2669977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grpSp>
        <p:nvGrpSpPr>
          <p:cNvPr id="4" name="Group 85"/>
          <p:cNvGrpSpPr/>
          <p:nvPr/>
        </p:nvGrpSpPr>
        <p:grpSpPr>
          <a:xfrm>
            <a:off x="1524000" y="2669977"/>
            <a:ext cx="1676400" cy="304800"/>
            <a:chOff x="4876800" y="304800"/>
            <a:chExt cx="1676400" cy="304800"/>
          </a:xfrm>
        </p:grpSpPr>
        <p:sp>
          <p:nvSpPr>
            <p:cNvPr id="87" name="Rectangle 86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Isosceles Triangle 87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685800" y="2288977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grpSp>
        <p:nvGrpSpPr>
          <p:cNvPr id="5" name="Group 89"/>
          <p:cNvGrpSpPr/>
          <p:nvPr/>
        </p:nvGrpSpPr>
        <p:grpSpPr>
          <a:xfrm>
            <a:off x="1524000" y="2288977"/>
            <a:ext cx="1676400" cy="304800"/>
            <a:chOff x="4876800" y="304800"/>
            <a:chExt cx="1676400" cy="304800"/>
          </a:xfrm>
        </p:grpSpPr>
        <p:sp>
          <p:nvSpPr>
            <p:cNvPr id="91" name="Rectangle 90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91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Isosceles Triangle 92"/>
          <p:cNvSpPr/>
          <p:nvPr/>
        </p:nvSpPr>
        <p:spPr>
          <a:xfrm>
            <a:off x="2971800" y="26699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85800" y="2974777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grpSp>
        <p:nvGrpSpPr>
          <p:cNvPr id="6" name="Group 97"/>
          <p:cNvGrpSpPr/>
          <p:nvPr/>
        </p:nvGrpSpPr>
        <p:grpSpPr>
          <a:xfrm>
            <a:off x="1524000" y="2974777"/>
            <a:ext cx="1676400" cy="304800"/>
            <a:chOff x="4876800" y="304800"/>
            <a:chExt cx="1676400" cy="304800"/>
          </a:xfrm>
        </p:grpSpPr>
        <p:sp>
          <p:nvSpPr>
            <p:cNvPr id="99" name="Rectangle 9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0" name="Isosceles Triangle 9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1" name="Isosceles Triangle 100"/>
          <p:cNvSpPr/>
          <p:nvPr/>
        </p:nvSpPr>
        <p:spPr>
          <a:xfrm>
            <a:off x="2971800" y="29747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3276600" y="13745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276600" y="16793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1" name="Picture 2"/>
          <p:cNvPicPr>
            <a:picLocks noChangeAspect="1" noChangeArrowheads="1"/>
          </p:cNvPicPr>
          <p:nvPr/>
        </p:nvPicPr>
        <p:blipFill>
          <a:blip r:embed="rId2" cstate="print"/>
          <a:srcRect l="67143" t="21111" r="16428" b="50000"/>
          <a:stretch>
            <a:fillRect/>
          </a:stretch>
        </p:blipFill>
        <p:spPr bwMode="auto">
          <a:xfrm>
            <a:off x="3733800" y="1524000"/>
            <a:ext cx="2965937" cy="1676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4" name="TextBox 103"/>
          <p:cNvSpPr txBox="1"/>
          <p:nvPr/>
        </p:nvSpPr>
        <p:spPr>
          <a:xfrm>
            <a:off x="400038" y="5057001"/>
            <a:ext cx="11239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 Data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609600" y="5410200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106" name="Rectangle 105"/>
          <p:cNvSpPr/>
          <p:nvPr/>
        </p:nvSpPr>
        <p:spPr>
          <a:xfrm>
            <a:off x="1600200" y="5410200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3657600" y="5410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4724400" y="4495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724400" y="5407223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2895600" y="48006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600200" y="57912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GenotypeData1.txt</a:t>
            </a:r>
            <a:endParaRPr lang="en-US" sz="1200" dirty="0"/>
          </a:p>
        </p:txBody>
      </p:sp>
      <p:sp>
        <p:nvSpPr>
          <p:cNvPr id="116" name="TextBox 115"/>
          <p:cNvSpPr txBox="1"/>
          <p:nvPr/>
        </p:nvSpPr>
        <p:spPr>
          <a:xfrm>
            <a:off x="1600200" y="60198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GenotypeData2.txt</a:t>
            </a:r>
            <a:endParaRPr lang="en-US" sz="1200" dirty="0"/>
          </a:p>
        </p:txBody>
      </p:sp>
      <p:sp>
        <p:nvSpPr>
          <p:cNvPr id="117" name="TextBox 116"/>
          <p:cNvSpPr txBox="1"/>
          <p:nvPr/>
        </p:nvSpPr>
        <p:spPr>
          <a:xfrm>
            <a:off x="3048000" y="57912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3048000" y="6047601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2514600" y="4800600"/>
            <a:ext cx="4932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View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1676400" y="4800600"/>
            <a:ext cx="881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1.csv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119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81000" y="5029200"/>
            <a:ext cx="8515362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Genotype Data</a:t>
            </a:r>
            <a:endParaRPr lang="en-US" sz="1200" dirty="0"/>
          </a:p>
        </p:txBody>
      </p:sp>
      <p:sp>
        <p:nvSpPr>
          <p:cNvPr id="109" name="TextBox 108"/>
          <p:cNvSpPr txBox="1"/>
          <p:nvPr/>
        </p:nvSpPr>
        <p:spPr>
          <a:xfrm>
            <a:off x="609600" y="5334000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113" name="Rectangle 112"/>
          <p:cNvSpPr/>
          <p:nvPr/>
        </p:nvSpPr>
        <p:spPr>
          <a:xfrm>
            <a:off x="1600200" y="5334000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657600" y="53340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724400" y="5331023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1600200" y="57150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GenotypeData1.txt</a:t>
            </a:r>
            <a:endParaRPr lang="en-US" sz="1200" dirty="0"/>
          </a:p>
        </p:txBody>
      </p:sp>
      <p:sp>
        <p:nvSpPr>
          <p:cNvPr id="134" name="TextBox 133"/>
          <p:cNvSpPr txBox="1"/>
          <p:nvPr/>
        </p:nvSpPr>
        <p:spPr>
          <a:xfrm>
            <a:off x="1600200" y="59436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GenotypeData2.txt</a:t>
            </a:r>
            <a:endParaRPr lang="en-US" sz="1200" dirty="0"/>
          </a:p>
        </p:txBody>
      </p:sp>
      <p:sp>
        <p:nvSpPr>
          <p:cNvPr id="136" name="TextBox 135"/>
          <p:cNvSpPr txBox="1"/>
          <p:nvPr/>
        </p:nvSpPr>
        <p:spPr>
          <a:xfrm>
            <a:off x="3048000" y="5971401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09600" y="4498777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457200" y="3812977"/>
            <a:ext cx="1190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Data Type</a:t>
            </a:r>
            <a:endParaRPr lang="en-US" sz="1200" dirty="0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53" name="Rectangle 52"/>
          <p:cNvSpPr/>
          <p:nvPr/>
        </p:nvSpPr>
        <p:spPr>
          <a:xfrm>
            <a:off x="381000" y="917377"/>
            <a:ext cx="8534400" cy="381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533400" y="993577"/>
            <a:ext cx="549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Detail</a:t>
            </a:r>
            <a:endParaRPr lang="en-US" sz="1200" dirty="0"/>
          </a:p>
        </p:txBody>
      </p:sp>
      <p:sp>
        <p:nvSpPr>
          <p:cNvPr id="55" name="Rectangle 54"/>
          <p:cNvSpPr/>
          <p:nvPr/>
        </p:nvSpPr>
        <p:spPr>
          <a:xfrm>
            <a:off x="381000" y="3355777"/>
            <a:ext cx="8534400" cy="381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533400" y="3431977"/>
            <a:ext cx="8610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Data</a:t>
            </a:r>
            <a:endParaRPr lang="en-US" sz="1200" dirty="0"/>
          </a:p>
        </p:txBody>
      </p:sp>
      <p:sp>
        <p:nvSpPr>
          <p:cNvPr id="58" name="Rectangle 57"/>
          <p:cNvSpPr/>
          <p:nvPr/>
        </p:nvSpPr>
        <p:spPr>
          <a:xfrm>
            <a:off x="1600200" y="4498777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Ds2013.csv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657600" y="4498777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1600200" y="38891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828800" y="3812977"/>
            <a:ext cx="776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Raw Data</a:t>
            </a:r>
            <a:endParaRPr lang="en-US" sz="1200" dirty="0"/>
          </a:p>
        </p:txBody>
      </p:sp>
      <p:sp>
        <p:nvSpPr>
          <p:cNvPr id="63" name="Oval 62"/>
          <p:cNvSpPr/>
          <p:nvPr/>
        </p:nvSpPr>
        <p:spPr>
          <a:xfrm>
            <a:off x="2667000" y="38891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2895600" y="3812977"/>
            <a:ext cx="994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Derived Data</a:t>
            </a:r>
            <a:endParaRPr lang="en-US" sz="1200" dirty="0"/>
          </a:p>
        </p:txBody>
      </p:sp>
      <p:sp>
        <p:nvSpPr>
          <p:cNvPr id="65" name="Oval 64"/>
          <p:cNvSpPr/>
          <p:nvPr/>
        </p:nvSpPr>
        <p:spPr>
          <a:xfrm>
            <a:off x="1600200" y="41939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1828800" y="4117777"/>
            <a:ext cx="7664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Database</a:t>
            </a:r>
            <a:endParaRPr lang="en-US" sz="1200" dirty="0"/>
          </a:p>
        </p:txBody>
      </p:sp>
      <p:sp>
        <p:nvSpPr>
          <p:cNvPr id="67" name="Oval 66"/>
          <p:cNvSpPr/>
          <p:nvPr/>
        </p:nvSpPr>
        <p:spPr>
          <a:xfrm>
            <a:off x="2667000" y="41939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895600" y="4117777"/>
            <a:ext cx="5800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Folder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632306" y="4117777"/>
            <a:ext cx="855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Upload To: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762000" y="1374577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grpSp>
        <p:nvGrpSpPr>
          <p:cNvPr id="2" name="Group 75"/>
          <p:cNvGrpSpPr/>
          <p:nvPr/>
        </p:nvGrpSpPr>
        <p:grpSpPr>
          <a:xfrm>
            <a:off x="1524000" y="1374577"/>
            <a:ext cx="1676400" cy="304800"/>
            <a:chOff x="4876800" y="304800"/>
            <a:chExt cx="1676400" cy="304800"/>
          </a:xfrm>
        </p:grpSpPr>
        <p:sp>
          <p:nvSpPr>
            <p:cNvPr id="74" name="Rectangle 73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Isosceles Triangle 74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762000" y="1679377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grpSp>
        <p:nvGrpSpPr>
          <p:cNvPr id="3" name="Group 77"/>
          <p:cNvGrpSpPr/>
          <p:nvPr/>
        </p:nvGrpSpPr>
        <p:grpSpPr>
          <a:xfrm>
            <a:off x="1524000" y="1679377"/>
            <a:ext cx="1676400" cy="304800"/>
            <a:chOff x="4876800" y="304800"/>
            <a:chExt cx="1676400" cy="304800"/>
          </a:xfrm>
        </p:grpSpPr>
        <p:sp>
          <p:nvSpPr>
            <p:cNvPr id="79" name="Rectangle 7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Isosceles Triangle 79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457200" y="1984177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83" name="Rectangle 82"/>
          <p:cNvSpPr/>
          <p:nvPr/>
        </p:nvSpPr>
        <p:spPr>
          <a:xfrm>
            <a:off x="1524000" y="1984177"/>
            <a:ext cx="16764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685800" y="2669977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grpSp>
        <p:nvGrpSpPr>
          <p:cNvPr id="4" name="Group 85"/>
          <p:cNvGrpSpPr/>
          <p:nvPr/>
        </p:nvGrpSpPr>
        <p:grpSpPr>
          <a:xfrm>
            <a:off x="1524000" y="2669977"/>
            <a:ext cx="1676400" cy="304800"/>
            <a:chOff x="4876800" y="304800"/>
            <a:chExt cx="1676400" cy="304800"/>
          </a:xfrm>
        </p:grpSpPr>
        <p:sp>
          <p:nvSpPr>
            <p:cNvPr id="87" name="Rectangle 86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Isosceles Triangle 87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685800" y="2288977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grpSp>
        <p:nvGrpSpPr>
          <p:cNvPr id="5" name="Group 89"/>
          <p:cNvGrpSpPr/>
          <p:nvPr/>
        </p:nvGrpSpPr>
        <p:grpSpPr>
          <a:xfrm>
            <a:off x="1524000" y="2288977"/>
            <a:ext cx="1676400" cy="304800"/>
            <a:chOff x="4876800" y="304800"/>
            <a:chExt cx="1676400" cy="304800"/>
          </a:xfrm>
        </p:grpSpPr>
        <p:sp>
          <p:nvSpPr>
            <p:cNvPr id="91" name="Rectangle 90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91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Isosceles Triangle 92"/>
          <p:cNvSpPr/>
          <p:nvPr/>
        </p:nvSpPr>
        <p:spPr>
          <a:xfrm>
            <a:off x="2971800" y="26699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85800" y="2974777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grpSp>
        <p:nvGrpSpPr>
          <p:cNvPr id="6" name="Group 97"/>
          <p:cNvGrpSpPr/>
          <p:nvPr/>
        </p:nvGrpSpPr>
        <p:grpSpPr>
          <a:xfrm>
            <a:off x="1524000" y="2974777"/>
            <a:ext cx="1676400" cy="304800"/>
            <a:chOff x="4876800" y="304800"/>
            <a:chExt cx="1676400" cy="304800"/>
          </a:xfrm>
        </p:grpSpPr>
        <p:sp>
          <p:nvSpPr>
            <p:cNvPr id="99" name="Rectangle 9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0" name="Isosceles Triangle 9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1" name="Isosceles Triangle 100"/>
          <p:cNvSpPr/>
          <p:nvPr/>
        </p:nvSpPr>
        <p:spPr>
          <a:xfrm>
            <a:off x="2971800" y="29747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3276600" y="13745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276600" y="16793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657600" y="5410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4724400" y="4495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724400" y="5407223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2895600" y="48006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3048000" y="57912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514600" y="2057400"/>
            <a:ext cx="3886200" cy="411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>
            <a:off x="2514600" y="2057400"/>
            <a:ext cx="38862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Column Validation 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2667000" y="2743200"/>
            <a:ext cx="366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Yr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5334000" y="28194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Change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886200" y="2743200"/>
            <a:ext cx="586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Year</a:t>
            </a:r>
            <a:endParaRPr lang="en-US" dirty="0"/>
          </a:p>
        </p:txBody>
      </p:sp>
      <p:cxnSp>
        <p:nvCxnSpPr>
          <p:cNvPr id="86" name="Straight Connector 85"/>
          <p:cNvCxnSpPr/>
          <p:nvPr/>
        </p:nvCxnSpPr>
        <p:spPr>
          <a:xfrm>
            <a:off x="2514600" y="2667000"/>
            <a:ext cx="3886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2514600" y="3124200"/>
            <a:ext cx="3886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3352800" y="27432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</a:t>
            </a:r>
            <a:endParaRPr lang="en-US" dirty="0"/>
          </a:p>
        </p:txBody>
      </p:sp>
      <p:sp>
        <p:nvSpPr>
          <p:cNvPr id="96" name="Rectangle 95"/>
          <p:cNvSpPr/>
          <p:nvPr/>
        </p:nvSpPr>
        <p:spPr>
          <a:xfrm>
            <a:off x="5181600" y="3429000"/>
            <a:ext cx="3276600" cy="2209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5181600" y="3429000"/>
            <a:ext cx="3276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 List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5181600" y="4431268"/>
            <a:ext cx="3276600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Year</a:t>
            </a:r>
            <a:endParaRPr lang="en-US" dirty="0"/>
          </a:p>
        </p:txBody>
      </p:sp>
      <p:cxnSp>
        <p:nvCxnSpPr>
          <p:cNvPr id="111" name="Straight Connector 110"/>
          <p:cNvCxnSpPr/>
          <p:nvPr/>
        </p:nvCxnSpPr>
        <p:spPr>
          <a:xfrm>
            <a:off x="5181600" y="4343400"/>
            <a:ext cx="3276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5181600" y="4812268"/>
            <a:ext cx="636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Yield</a:t>
            </a:r>
            <a:endParaRPr lang="en-US" dirty="0"/>
          </a:p>
        </p:txBody>
      </p:sp>
      <p:cxnSp>
        <p:nvCxnSpPr>
          <p:cNvPr id="122" name="Straight Connector 121"/>
          <p:cNvCxnSpPr/>
          <p:nvPr/>
        </p:nvCxnSpPr>
        <p:spPr>
          <a:xfrm>
            <a:off x="5181600" y="4800600"/>
            <a:ext cx="3276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5181600" y="5105400"/>
            <a:ext cx="3276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7391400" y="5257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OK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5" name="Flowchart: Sort 124"/>
          <p:cNvSpPr/>
          <p:nvPr/>
        </p:nvSpPr>
        <p:spPr>
          <a:xfrm>
            <a:off x="5334000" y="3886200"/>
            <a:ext cx="152400" cy="152400"/>
          </a:xfrm>
          <a:prstGeom prst="flowChartSo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5562600" y="3886200"/>
            <a:ext cx="1295400" cy="2286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5181600" y="4111823"/>
            <a:ext cx="32004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sz="1400" dirty="0"/>
          </a:p>
        </p:txBody>
      </p:sp>
      <p:sp>
        <p:nvSpPr>
          <p:cNvPr id="128" name="TextBox 127"/>
          <p:cNvSpPr txBox="1"/>
          <p:nvPr/>
        </p:nvSpPr>
        <p:spPr>
          <a:xfrm>
            <a:off x="5257800" y="4142601"/>
            <a:ext cx="121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Variable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6629400" y="4114800"/>
            <a:ext cx="121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Method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7467600" y="411480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Scale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3048000" y="57150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119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09600" y="4498777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457200" y="3812977"/>
            <a:ext cx="1190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Data Type</a:t>
            </a:r>
            <a:endParaRPr lang="en-US" sz="1200" dirty="0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54" name="TextBox 53"/>
          <p:cNvSpPr txBox="1"/>
          <p:nvPr/>
        </p:nvSpPr>
        <p:spPr>
          <a:xfrm>
            <a:off x="381000" y="993577"/>
            <a:ext cx="8534400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Detail</a:t>
            </a:r>
            <a:endParaRPr 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381000" y="3431977"/>
            <a:ext cx="8534400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Study Data</a:t>
            </a:r>
            <a:endParaRPr lang="en-US" sz="1200" dirty="0"/>
          </a:p>
        </p:txBody>
      </p:sp>
      <p:sp>
        <p:nvSpPr>
          <p:cNvPr id="59" name="TextBox 58"/>
          <p:cNvSpPr txBox="1"/>
          <p:nvPr/>
        </p:nvSpPr>
        <p:spPr>
          <a:xfrm>
            <a:off x="2590800" y="4495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1600200" y="38891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828800" y="3812977"/>
            <a:ext cx="776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Raw Data</a:t>
            </a:r>
            <a:endParaRPr lang="en-US" sz="1200" dirty="0"/>
          </a:p>
        </p:txBody>
      </p:sp>
      <p:sp>
        <p:nvSpPr>
          <p:cNvPr id="63" name="Oval 62"/>
          <p:cNvSpPr/>
          <p:nvPr/>
        </p:nvSpPr>
        <p:spPr>
          <a:xfrm>
            <a:off x="2667000" y="38891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2895600" y="3812977"/>
            <a:ext cx="994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Derived Data</a:t>
            </a:r>
            <a:endParaRPr lang="en-US" sz="1200" dirty="0"/>
          </a:p>
        </p:txBody>
      </p:sp>
      <p:sp>
        <p:nvSpPr>
          <p:cNvPr id="65" name="Oval 64"/>
          <p:cNvSpPr/>
          <p:nvPr/>
        </p:nvSpPr>
        <p:spPr>
          <a:xfrm>
            <a:off x="1600200" y="4193977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1828800" y="4117777"/>
            <a:ext cx="7664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Database</a:t>
            </a:r>
            <a:endParaRPr lang="en-US" sz="1200" dirty="0"/>
          </a:p>
        </p:txBody>
      </p:sp>
      <p:sp>
        <p:nvSpPr>
          <p:cNvPr id="67" name="Oval 66"/>
          <p:cNvSpPr/>
          <p:nvPr/>
        </p:nvSpPr>
        <p:spPr>
          <a:xfrm>
            <a:off x="2667000" y="4193977"/>
            <a:ext cx="152400" cy="152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895600" y="4117777"/>
            <a:ext cx="5800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Folder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632306" y="4117777"/>
            <a:ext cx="855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Upload To: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762000" y="1374577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grpSp>
        <p:nvGrpSpPr>
          <p:cNvPr id="2" name="Group 75"/>
          <p:cNvGrpSpPr/>
          <p:nvPr/>
        </p:nvGrpSpPr>
        <p:grpSpPr>
          <a:xfrm>
            <a:off x="1524000" y="1374577"/>
            <a:ext cx="1676400" cy="304800"/>
            <a:chOff x="4876800" y="304800"/>
            <a:chExt cx="1676400" cy="304800"/>
          </a:xfrm>
        </p:grpSpPr>
        <p:sp>
          <p:nvSpPr>
            <p:cNvPr id="74" name="Rectangle 73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Isosceles Triangle 74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762000" y="1679377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grpSp>
        <p:nvGrpSpPr>
          <p:cNvPr id="3" name="Group 77"/>
          <p:cNvGrpSpPr/>
          <p:nvPr/>
        </p:nvGrpSpPr>
        <p:grpSpPr>
          <a:xfrm>
            <a:off x="1524000" y="1679377"/>
            <a:ext cx="1676400" cy="304800"/>
            <a:chOff x="4876800" y="304800"/>
            <a:chExt cx="1676400" cy="304800"/>
          </a:xfrm>
        </p:grpSpPr>
        <p:sp>
          <p:nvSpPr>
            <p:cNvPr id="79" name="Rectangle 7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Isosceles Triangle 79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457200" y="1984177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83" name="Rectangle 82"/>
          <p:cNvSpPr/>
          <p:nvPr/>
        </p:nvSpPr>
        <p:spPr>
          <a:xfrm>
            <a:off x="1524000" y="1984177"/>
            <a:ext cx="16764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685800" y="2669977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grpSp>
        <p:nvGrpSpPr>
          <p:cNvPr id="4" name="Group 85"/>
          <p:cNvGrpSpPr/>
          <p:nvPr/>
        </p:nvGrpSpPr>
        <p:grpSpPr>
          <a:xfrm>
            <a:off x="1524000" y="2669977"/>
            <a:ext cx="1676400" cy="304800"/>
            <a:chOff x="4876800" y="304800"/>
            <a:chExt cx="1676400" cy="304800"/>
          </a:xfrm>
        </p:grpSpPr>
        <p:sp>
          <p:nvSpPr>
            <p:cNvPr id="87" name="Rectangle 86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Isosceles Triangle 87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685800" y="2288977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grpSp>
        <p:nvGrpSpPr>
          <p:cNvPr id="5" name="Group 89"/>
          <p:cNvGrpSpPr/>
          <p:nvPr/>
        </p:nvGrpSpPr>
        <p:grpSpPr>
          <a:xfrm>
            <a:off x="1524000" y="2288977"/>
            <a:ext cx="1676400" cy="304800"/>
            <a:chOff x="4876800" y="304800"/>
            <a:chExt cx="1676400" cy="304800"/>
          </a:xfrm>
        </p:grpSpPr>
        <p:sp>
          <p:nvSpPr>
            <p:cNvPr id="91" name="Rectangle 90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Isosceles Triangle 91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Isosceles Triangle 92"/>
          <p:cNvSpPr/>
          <p:nvPr/>
        </p:nvSpPr>
        <p:spPr>
          <a:xfrm>
            <a:off x="2971800" y="26699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85800" y="2974777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grpSp>
        <p:nvGrpSpPr>
          <p:cNvPr id="6" name="Group 97"/>
          <p:cNvGrpSpPr/>
          <p:nvPr/>
        </p:nvGrpSpPr>
        <p:grpSpPr>
          <a:xfrm>
            <a:off x="1524000" y="2974777"/>
            <a:ext cx="1676400" cy="304800"/>
            <a:chOff x="4876800" y="304800"/>
            <a:chExt cx="1676400" cy="304800"/>
          </a:xfrm>
        </p:grpSpPr>
        <p:sp>
          <p:nvSpPr>
            <p:cNvPr id="99" name="Rectangle 9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0" name="Isosceles Triangle 9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1" name="Isosceles Triangle 100"/>
          <p:cNvSpPr/>
          <p:nvPr/>
        </p:nvSpPr>
        <p:spPr>
          <a:xfrm>
            <a:off x="2971800" y="2974777"/>
            <a:ext cx="152400" cy="76200"/>
          </a:xfrm>
          <a:prstGeom prst="triangle">
            <a:avLst/>
          </a:prstGeom>
          <a:scene3d>
            <a:camera prst="orthographicFront">
              <a:rot lat="21299999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3276600" y="13745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276600" y="1679377"/>
            <a:ext cx="609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Add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1" name="Picture 2"/>
          <p:cNvPicPr>
            <a:picLocks noChangeAspect="1" noChangeArrowheads="1"/>
          </p:cNvPicPr>
          <p:nvPr/>
        </p:nvPicPr>
        <p:blipFill>
          <a:blip r:embed="rId2" cstate="print"/>
          <a:srcRect l="67143" t="21111" r="16428" b="50000"/>
          <a:stretch>
            <a:fillRect/>
          </a:stretch>
        </p:blipFill>
        <p:spPr bwMode="auto">
          <a:xfrm>
            <a:off x="3733800" y="1524000"/>
            <a:ext cx="2965937" cy="1676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4" name="TextBox 103"/>
          <p:cNvSpPr txBox="1"/>
          <p:nvPr/>
        </p:nvSpPr>
        <p:spPr>
          <a:xfrm>
            <a:off x="381000" y="4876800"/>
            <a:ext cx="8515362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Genotype Data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609600" y="5181600"/>
            <a:ext cx="886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 Data</a:t>
            </a:r>
            <a:endParaRPr lang="en-US" sz="1200" dirty="0"/>
          </a:p>
        </p:txBody>
      </p:sp>
      <p:sp>
        <p:nvSpPr>
          <p:cNvPr id="106" name="Rectangle 105"/>
          <p:cNvSpPr/>
          <p:nvPr/>
        </p:nvSpPr>
        <p:spPr>
          <a:xfrm>
            <a:off x="1600200" y="5181600"/>
            <a:ext cx="19812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3657600" y="51816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Browse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724400" y="5178623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Upload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600200" y="55626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GenotypeData1.txt</a:t>
            </a:r>
            <a:endParaRPr lang="en-US" sz="1200" dirty="0"/>
          </a:p>
        </p:txBody>
      </p:sp>
      <p:sp>
        <p:nvSpPr>
          <p:cNvPr id="116" name="TextBox 115"/>
          <p:cNvSpPr txBox="1"/>
          <p:nvPr/>
        </p:nvSpPr>
        <p:spPr>
          <a:xfrm>
            <a:off x="1600200" y="57912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GenotypeData2.txt</a:t>
            </a:r>
            <a:endParaRPr lang="en-US" sz="1200" dirty="0"/>
          </a:p>
        </p:txBody>
      </p:sp>
      <p:sp>
        <p:nvSpPr>
          <p:cNvPr id="117" name="TextBox 116"/>
          <p:cNvSpPr txBox="1"/>
          <p:nvPr/>
        </p:nvSpPr>
        <p:spPr>
          <a:xfrm>
            <a:off x="3048000" y="5562600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3048000" y="5819001"/>
            <a:ext cx="691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Remove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1600200" y="4495800"/>
            <a:ext cx="881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1.csv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119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54" name="TextBox 53"/>
          <p:cNvSpPr txBox="1"/>
          <p:nvPr/>
        </p:nvSpPr>
        <p:spPr>
          <a:xfrm>
            <a:off x="381000" y="993577"/>
            <a:ext cx="8534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Detail</a:t>
            </a:r>
            <a:endParaRPr 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381000" y="1295400"/>
            <a:ext cx="8534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Upload Data</a:t>
            </a:r>
            <a:endParaRPr lang="en-US" sz="1200" dirty="0"/>
          </a:p>
        </p:txBody>
      </p:sp>
      <p:sp>
        <p:nvSpPr>
          <p:cNvPr id="112" name="TextBox 111"/>
          <p:cNvSpPr txBox="1"/>
          <p:nvPr/>
        </p:nvSpPr>
        <p:spPr>
          <a:xfrm>
            <a:off x="6781800" y="6172200"/>
            <a:ext cx="19812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Change Column Header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81000" y="1524000"/>
            <a:ext cx="8534400" cy="2769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Data Preview</a:t>
            </a:r>
            <a:endParaRPr lang="en-US" sz="1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429" t="44444" r="48571" b="7778"/>
          <a:stretch>
            <a:fillRect/>
          </a:stretch>
        </p:blipFill>
        <p:spPr bwMode="auto">
          <a:xfrm>
            <a:off x="609600" y="1905000"/>
            <a:ext cx="7772400" cy="2387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0" name="Picture 2"/>
          <p:cNvPicPr>
            <a:picLocks noChangeAspect="1" noChangeArrowheads="1"/>
          </p:cNvPicPr>
          <p:nvPr/>
        </p:nvPicPr>
        <p:blipFill>
          <a:blip r:embed="rId2" cstate="print"/>
          <a:srcRect l="58896" t="31351" r="13483" b="38760"/>
          <a:stretch>
            <a:fillRect/>
          </a:stretch>
        </p:blipFill>
        <p:spPr bwMode="auto">
          <a:xfrm>
            <a:off x="609600" y="990600"/>
            <a:ext cx="70104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2133600"/>
            <a:ext cx="7848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search across study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set search criteria for query  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display result query on multiple tab with export functionality 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the user to link to  the data based on the result of query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Allows the user to save query result in a temporary table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1524000"/>
            <a:ext cx="29102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Cross Study Query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119" name="TextBox 118"/>
          <p:cNvSpPr txBox="1"/>
          <p:nvPr/>
        </p:nvSpPr>
        <p:spPr>
          <a:xfrm>
            <a:off x="72390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 cstate="print"/>
          <a:srcRect l="60444" t="29491" r="1831" b="39507"/>
          <a:stretch>
            <a:fillRect/>
          </a:stretch>
        </p:blipFill>
        <p:spPr bwMode="auto">
          <a:xfrm>
            <a:off x="457200" y="914400"/>
            <a:ext cx="8308731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Box 12"/>
          <p:cNvSpPr txBox="1"/>
          <p:nvPr/>
        </p:nvSpPr>
        <p:spPr>
          <a:xfrm flipH="1">
            <a:off x="533400" y="1307068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Site 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flipH="1">
            <a:off x="1905000" y="1295400"/>
            <a:ext cx="1676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IRRI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019800" y="3048000"/>
            <a:ext cx="1524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248400" y="3048000"/>
            <a:ext cx="163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Apply to all Site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191000" y="3733800"/>
            <a:ext cx="3003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Separate </a:t>
            </a:r>
            <a:r>
              <a:rPr lang="en-US" dirty="0" err="1" smtClean="0"/>
              <a:t>Agronmy</a:t>
            </a:r>
            <a:r>
              <a:rPr lang="en-US" dirty="0" smtClean="0"/>
              <a:t> and Design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381000" y="762000"/>
            <a:ext cx="8534400" cy="5867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81000" y="460177"/>
            <a:ext cx="5867400" cy="304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81000" y="457200"/>
            <a:ext cx="16002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Study Information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981200" y="460177"/>
            <a:ext cx="14478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Location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3429000" y="460177"/>
            <a:ext cx="91440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Site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460177"/>
            <a:ext cx="1905000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Study </a:t>
            </a:r>
            <a:r>
              <a:rPr lang="en-US" sz="1400" dirty="0" err="1" smtClean="0"/>
              <a:t>Germplasm</a:t>
            </a:r>
            <a:endParaRPr lang="en-US" sz="1400" dirty="0"/>
          </a:p>
        </p:txBody>
      </p:sp>
      <p:sp>
        <p:nvSpPr>
          <p:cNvPr id="119" name="TextBox 118"/>
          <p:cNvSpPr txBox="1"/>
          <p:nvPr/>
        </p:nvSpPr>
        <p:spPr>
          <a:xfrm>
            <a:off x="63246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Save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 l="58500" t="30398" r="4122" b="28740"/>
          <a:stretch>
            <a:fillRect/>
          </a:stretch>
        </p:blipFill>
        <p:spPr bwMode="auto">
          <a:xfrm>
            <a:off x="476250" y="990600"/>
            <a:ext cx="836295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>
          <a:blip r:embed="rId3" cstate="print"/>
          <a:srcRect l="67143" t="21111" r="17143" b="38889"/>
          <a:stretch>
            <a:fillRect/>
          </a:stretch>
        </p:blipFill>
        <p:spPr bwMode="auto">
          <a:xfrm>
            <a:off x="5562600" y="1905000"/>
            <a:ext cx="3264374" cy="27432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sp>
        <p:nvSpPr>
          <p:cNvPr id="11" name="TextBox 10"/>
          <p:cNvSpPr txBox="1"/>
          <p:nvPr/>
        </p:nvSpPr>
        <p:spPr>
          <a:xfrm>
            <a:off x="7467600" y="61722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Finish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Browse Study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/>
          <p:cNvSpPr/>
          <p:nvPr/>
        </p:nvSpPr>
        <p:spPr>
          <a:xfrm>
            <a:off x="3429000" y="1295400"/>
            <a:ext cx="5486400" cy="32766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=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Browse Study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152400" y="1143000"/>
            <a:ext cx="2971800" cy="556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1143000"/>
            <a:ext cx="1396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Study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9600" y="1905000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grpSp>
        <p:nvGrpSpPr>
          <p:cNvPr id="2" name="Group 7"/>
          <p:cNvGrpSpPr/>
          <p:nvPr/>
        </p:nvGrpSpPr>
        <p:grpSpPr>
          <a:xfrm>
            <a:off x="1371600" y="1905000"/>
            <a:ext cx="1676400" cy="304800"/>
            <a:chOff x="4876800" y="304800"/>
            <a:chExt cx="1676400" cy="304800"/>
          </a:xfrm>
        </p:grpSpPr>
        <p:sp>
          <p:nvSpPr>
            <p:cNvPr id="9" name="Rectangle 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09600" y="2209800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grpSp>
        <p:nvGrpSpPr>
          <p:cNvPr id="3" name="Group 11"/>
          <p:cNvGrpSpPr/>
          <p:nvPr/>
        </p:nvGrpSpPr>
        <p:grpSpPr>
          <a:xfrm>
            <a:off x="1371600" y="2209800"/>
            <a:ext cx="1676400" cy="304800"/>
            <a:chOff x="4876800" y="304800"/>
            <a:chExt cx="1676400" cy="304800"/>
          </a:xfrm>
        </p:grpSpPr>
        <p:sp>
          <p:nvSpPr>
            <p:cNvPr id="13" name="Rectangle 12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04800" y="2514600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16" name="Rectangle 15"/>
          <p:cNvSpPr/>
          <p:nvPr/>
        </p:nvSpPr>
        <p:spPr>
          <a:xfrm>
            <a:off x="1371600" y="2514600"/>
            <a:ext cx="1676400" cy="304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33400" y="3124200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grpSp>
        <p:nvGrpSpPr>
          <p:cNvPr id="8" name="Group 17"/>
          <p:cNvGrpSpPr/>
          <p:nvPr/>
        </p:nvGrpSpPr>
        <p:grpSpPr>
          <a:xfrm>
            <a:off x="1371600" y="3124200"/>
            <a:ext cx="1676400" cy="304800"/>
            <a:chOff x="4876800" y="304800"/>
            <a:chExt cx="1676400" cy="304800"/>
          </a:xfrm>
        </p:grpSpPr>
        <p:sp>
          <p:nvSpPr>
            <p:cNvPr id="19" name="Rectangle 1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Isosceles Triangle 1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457200" y="2819400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grpSp>
        <p:nvGrpSpPr>
          <p:cNvPr id="12" name="Group 21"/>
          <p:cNvGrpSpPr/>
          <p:nvPr/>
        </p:nvGrpSpPr>
        <p:grpSpPr>
          <a:xfrm>
            <a:off x="1371600" y="2819400"/>
            <a:ext cx="1676400" cy="304800"/>
            <a:chOff x="4876800" y="304800"/>
            <a:chExt cx="1676400" cy="304800"/>
          </a:xfrm>
        </p:grpSpPr>
        <p:sp>
          <p:nvSpPr>
            <p:cNvPr id="23" name="Rectangle 22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flipV="1">
              <a:off x="6324600" y="381000"/>
              <a:ext cx="152400" cy="1524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33400" y="3456801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grpSp>
        <p:nvGrpSpPr>
          <p:cNvPr id="18" name="Group 25"/>
          <p:cNvGrpSpPr/>
          <p:nvPr/>
        </p:nvGrpSpPr>
        <p:grpSpPr>
          <a:xfrm>
            <a:off x="1371600" y="3429000"/>
            <a:ext cx="1676400" cy="304800"/>
            <a:chOff x="4876800" y="304800"/>
            <a:chExt cx="1676400" cy="304800"/>
          </a:xfrm>
        </p:grpSpPr>
        <p:sp>
          <p:nvSpPr>
            <p:cNvPr id="27" name="Rectangle 26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Isosceles Triangle 27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3124200" y="1143000"/>
            <a:ext cx="228600" cy="55626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lowchart: Stored Data 31"/>
          <p:cNvSpPr/>
          <p:nvPr/>
        </p:nvSpPr>
        <p:spPr>
          <a:xfrm>
            <a:off x="3124200" y="1143000"/>
            <a:ext cx="228600" cy="152400"/>
          </a:xfrm>
          <a:prstGeom prst="flowChartOnlineStorag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57200" y="1600200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09600" y="1524000"/>
            <a:ext cx="710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My Data</a:t>
            </a:r>
            <a:endParaRPr lang="en-US" sz="1200" dirty="0"/>
          </a:p>
        </p:txBody>
      </p:sp>
      <p:sp>
        <p:nvSpPr>
          <p:cNvPr id="40" name="Oval 39"/>
          <p:cNvSpPr/>
          <p:nvPr/>
        </p:nvSpPr>
        <p:spPr>
          <a:xfrm>
            <a:off x="1295400" y="1600200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1447800" y="1524000"/>
            <a:ext cx="9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Shared Data </a:t>
            </a:r>
            <a:endParaRPr lang="en-US" sz="1200" dirty="0"/>
          </a:p>
        </p:txBody>
      </p:sp>
      <p:sp>
        <p:nvSpPr>
          <p:cNvPr id="42" name="Oval 41"/>
          <p:cNvSpPr/>
          <p:nvPr/>
        </p:nvSpPr>
        <p:spPr>
          <a:xfrm>
            <a:off x="2362200" y="1600200"/>
            <a:ext cx="152400" cy="1524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514600" y="1524000"/>
            <a:ext cx="481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Both</a:t>
            </a:r>
            <a:endParaRPr lang="en-US" sz="1200" dirty="0"/>
          </a:p>
        </p:txBody>
      </p:sp>
      <p:sp>
        <p:nvSpPr>
          <p:cNvPr id="44" name="TextBox 43"/>
          <p:cNvSpPr txBox="1"/>
          <p:nvPr/>
        </p:nvSpPr>
        <p:spPr>
          <a:xfrm>
            <a:off x="1295400" y="4876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Search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429000" y="4876800"/>
            <a:ext cx="5486400" cy="18288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429000" y="4724400"/>
            <a:ext cx="54864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Search Result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3429000" y="5257800"/>
            <a:ext cx="54864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505200" y="5257800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51" name="TextBox 50"/>
          <p:cNvSpPr txBox="1"/>
          <p:nvPr/>
        </p:nvSpPr>
        <p:spPr>
          <a:xfrm>
            <a:off x="4343400" y="5257800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sp>
        <p:nvSpPr>
          <p:cNvPr id="52" name="TextBox 51"/>
          <p:cNvSpPr txBox="1"/>
          <p:nvPr/>
        </p:nvSpPr>
        <p:spPr>
          <a:xfrm>
            <a:off x="5029200" y="5257800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sp>
        <p:nvSpPr>
          <p:cNvPr id="53" name="TextBox 52"/>
          <p:cNvSpPr txBox="1"/>
          <p:nvPr/>
        </p:nvSpPr>
        <p:spPr>
          <a:xfrm>
            <a:off x="5562600" y="5257800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sp>
        <p:nvSpPr>
          <p:cNvPr id="54" name="TextBox 53"/>
          <p:cNvSpPr txBox="1"/>
          <p:nvPr/>
        </p:nvSpPr>
        <p:spPr>
          <a:xfrm>
            <a:off x="7620000" y="525780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8268132" y="5257800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cxnSp>
        <p:nvCxnSpPr>
          <p:cNvPr id="58" name="Straight Connector 57"/>
          <p:cNvCxnSpPr/>
          <p:nvPr/>
        </p:nvCxnSpPr>
        <p:spPr>
          <a:xfrm>
            <a:off x="3429000" y="5867400"/>
            <a:ext cx="548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3429000" y="6172200"/>
            <a:ext cx="548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3429000" y="6477000"/>
            <a:ext cx="548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3581400" y="5562600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Study 1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581400" y="5895201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Study 2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419600" y="5562600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1</a:t>
            </a:r>
            <a:endParaRPr lang="en-US" sz="1200" dirty="0"/>
          </a:p>
        </p:txBody>
      </p:sp>
      <p:sp>
        <p:nvSpPr>
          <p:cNvPr id="64" name="TextBox 63"/>
          <p:cNvSpPr txBox="1"/>
          <p:nvPr/>
        </p:nvSpPr>
        <p:spPr>
          <a:xfrm>
            <a:off x="4419600" y="5867400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2</a:t>
            </a:r>
            <a:endParaRPr 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3429000" y="1143000"/>
            <a:ext cx="54864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5181600" y="1752600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</a:t>
            </a:r>
            <a:endParaRPr lang="en-US" sz="1200" dirty="0"/>
          </a:p>
        </p:txBody>
      </p:sp>
      <p:sp>
        <p:nvSpPr>
          <p:cNvPr id="68" name="TextBox 67"/>
          <p:cNvSpPr txBox="1"/>
          <p:nvPr/>
        </p:nvSpPr>
        <p:spPr>
          <a:xfrm>
            <a:off x="3505200" y="1752600"/>
            <a:ext cx="75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4419600" y="1752600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sp>
        <p:nvSpPr>
          <p:cNvPr id="70" name="TextBox 69"/>
          <p:cNvSpPr txBox="1"/>
          <p:nvPr/>
        </p:nvSpPr>
        <p:spPr>
          <a:xfrm>
            <a:off x="3592104" y="2009001"/>
            <a:ext cx="876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A </a:t>
            </a:r>
            <a:endParaRPr lang="en-US" sz="1200" dirty="0"/>
          </a:p>
        </p:txBody>
      </p:sp>
      <p:sp>
        <p:nvSpPr>
          <p:cNvPr id="71" name="TextBox 70"/>
          <p:cNvSpPr txBox="1"/>
          <p:nvPr/>
        </p:nvSpPr>
        <p:spPr>
          <a:xfrm>
            <a:off x="4537386" y="20090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257800" y="200900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10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581400" y="2133600"/>
            <a:ext cx="8699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B 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4537386" y="20090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5257800" y="2133600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20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429000" y="2514600"/>
            <a:ext cx="5486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By Project</a:t>
            </a:r>
            <a:endParaRPr lang="en-US" sz="1200" b="1" dirty="0"/>
          </a:p>
        </p:txBody>
      </p:sp>
      <p:sp>
        <p:nvSpPr>
          <p:cNvPr id="77" name="TextBox 76"/>
          <p:cNvSpPr txBox="1"/>
          <p:nvPr/>
        </p:nvSpPr>
        <p:spPr>
          <a:xfrm>
            <a:off x="3429000" y="1524000"/>
            <a:ext cx="5486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By Program</a:t>
            </a:r>
            <a:endParaRPr lang="en-US" sz="1200" b="1" dirty="0"/>
          </a:p>
        </p:txBody>
      </p:sp>
      <p:sp>
        <p:nvSpPr>
          <p:cNvPr id="78" name="TextBox 77"/>
          <p:cNvSpPr txBox="1"/>
          <p:nvPr/>
        </p:nvSpPr>
        <p:spPr>
          <a:xfrm>
            <a:off x="5257800" y="2771001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</a:t>
            </a:r>
            <a:endParaRPr lang="en-US" sz="1200" dirty="0"/>
          </a:p>
        </p:txBody>
      </p:sp>
      <p:sp>
        <p:nvSpPr>
          <p:cNvPr id="79" name="TextBox 78"/>
          <p:cNvSpPr txBox="1"/>
          <p:nvPr/>
        </p:nvSpPr>
        <p:spPr>
          <a:xfrm>
            <a:off x="3581400" y="2771001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sp>
        <p:nvSpPr>
          <p:cNvPr id="80" name="TextBox 79"/>
          <p:cNvSpPr txBox="1"/>
          <p:nvPr/>
        </p:nvSpPr>
        <p:spPr>
          <a:xfrm>
            <a:off x="4495800" y="2743200"/>
            <a:ext cx="7160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</a:t>
            </a:r>
            <a:endParaRPr lang="en-US" sz="1200" dirty="0"/>
          </a:p>
        </p:txBody>
      </p:sp>
      <p:sp>
        <p:nvSpPr>
          <p:cNvPr id="81" name="TextBox 80"/>
          <p:cNvSpPr txBox="1"/>
          <p:nvPr/>
        </p:nvSpPr>
        <p:spPr>
          <a:xfrm>
            <a:off x="3668304" y="2951202"/>
            <a:ext cx="7881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 A </a:t>
            </a:r>
            <a:endParaRPr lang="en-US" sz="1200" dirty="0"/>
          </a:p>
        </p:txBody>
      </p:sp>
      <p:sp>
        <p:nvSpPr>
          <p:cNvPr id="82" name="TextBox 81"/>
          <p:cNvSpPr txBox="1"/>
          <p:nvPr/>
        </p:nvSpPr>
        <p:spPr>
          <a:xfrm>
            <a:off x="5334000" y="2951202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657600" y="3075801"/>
            <a:ext cx="7816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 B </a:t>
            </a:r>
            <a:endParaRPr lang="en-US" sz="1200" dirty="0"/>
          </a:p>
        </p:txBody>
      </p:sp>
      <p:sp>
        <p:nvSpPr>
          <p:cNvPr id="84" name="TextBox 83"/>
          <p:cNvSpPr txBox="1"/>
          <p:nvPr/>
        </p:nvSpPr>
        <p:spPr>
          <a:xfrm>
            <a:off x="4492936" y="2951202"/>
            <a:ext cx="8410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A</a:t>
            </a:r>
            <a:endParaRPr lang="en-US" sz="1200" dirty="0"/>
          </a:p>
        </p:txBody>
      </p:sp>
      <p:sp>
        <p:nvSpPr>
          <p:cNvPr id="86" name="TextBox 85"/>
          <p:cNvSpPr txBox="1"/>
          <p:nvPr/>
        </p:nvSpPr>
        <p:spPr>
          <a:xfrm>
            <a:off x="5334000" y="30758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33400" y="3810000"/>
            <a:ext cx="6809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Country</a:t>
            </a:r>
            <a:endParaRPr lang="en-US" sz="1200" dirty="0"/>
          </a:p>
        </p:txBody>
      </p:sp>
      <p:grpSp>
        <p:nvGrpSpPr>
          <p:cNvPr id="22" name="Group 87"/>
          <p:cNvGrpSpPr/>
          <p:nvPr/>
        </p:nvGrpSpPr>
        <p:grpSpPr>
          <a:xfrm>
            <a:off x="1371600" y="3810000"/>
            <a:ext cx="1676400" cy="304800"/>
            <a:chOff x="4876800" y="304800"/>
            <a:chExt cx="1676400" cy="304800"/>
          </a:xfrm>
        </p:grpSpPr>
        <p:sp>
          <p:nvSpPr>
            <p:cNvPr id="89" name="Rectangle 88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0" name="Isosceles Triangle 89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/>
          <p:cNvSpPr txBox="1"/>
          <p:nvPr/>
        </p:nvSpPr>
        <p:spPr>
          <a:xfrm>
            <a:off x="533400" y="4191000"/>
            <a:ext cx="715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Location</a:t>
            </a:r>
            <a:endParaRPr lang="en-US" sz="1200" dirty="0"/>
          </a:p>
        </p:txBody>
      </p:sp>
      <p:grpSp>
        <p:nvGrpSpPr>
          <p:cNvPr id="26" name="Group 91"/>
          <p:cNvGrpSpPr/>
          <p:nvPr/>
        </p:nvGrpSpPr>
        <p:grpSpPr>
          <a:xfrm>
            <a:off x="1371600" y="4191000"/>
            <a:ext cx="1676400" cy="304800"/>
            <a:chOff x="4876800" y="304800"/>
            <a:chExt cx="1676400" cy="304800"/>
          </a:xfrm>
        </p:grpSpPr>
        <p:sp>
          <p:nvSpPr>
            <p:cNvPr id="93" name="Rectangle 92"/>
            <p:cNvSpPr/>
            <p:nvPr/>
          </p:nvSpPr>
          <p:spPr>
            <a:xfrm>
              <a:off x="4876800" y="304800"/>
              <a:ext cx="1676400" cy="30480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4" name="Isosceles Triangle 93"/>
            <p:cNvSpPr/>
            <p:nvPr/>
          </p:nvSpPr>
          <p:spPr>
            <a:xfrm flipV="1">
              <a:off x="6324600" y="457200"/>
              <a:ext cx="152400" cy="76200"/>
            </a:xfrm>
            <a:prstGeom prst="triangle">
              <a:avLst/>
            </a:prstGeom>
            <a:scene3d>
              <a:camera prst="orthographicFront">
                <a:rot lat="21299999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6324600" y="5257800"/>
            <a:ext cx="716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Country </a:t>
            </a:r>
            <a:endParaRPr lang="en-US" sz="1200" dirty="0"/>
          </a:p>
        </p:txBody>
      </p:sp>
      <p:sp>
        <p:nvSpPr>
          <p:cNvPr id="100" name="TextBox 99"/>
          <p:cNvSpPr txBox="1"/>
          <p:nvPr/>
        </p:nvSpPr>
        <p:spPr>
          <a:xfrm>
            <a:off x="6945161" y="5257800"/>
            <a:ext cx="7510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Location 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6248400" y="5562600"/>
            <a:ext cx="415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Phil</a:t>
            </a:r>
            <a:endParaRPr lang="en-US" sz="1200" dirty="0"/>
          </a:p>
        </p:txBody>
      </p:sp>
      <p:sp>
        <p:nvSpPr>
          <p:cNvPr id="102" name="TextBox 101"/>
          <p:cNvSpPr txBox="1"/>
          <p:nvPr/>
        </p:nvSpPr>
        <p:spPr>
          <a:xfrm>
            <a:off x="6934200" y="5562600"/>
            <a:ext cx="806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Los </a:t>
            </a:r>
            <a:r>
              <a:rPr lang="en-US" sz="1200" dirty="0" err="1" smtClean="0"/>
              <a:t>Banos</a:t>
            </a:r>
            <a:endParaRPr lang="en-US" sz="1200" dirty="0"/>
          </a:p>
        </p:txBody>
      </p:sp>
      <p:sp>
        <p:nvSpPr>
          <p:cNvPr id="103" name="TextBox 102"/>
          <p:cNvSpPr txBox="1"/>
          <p:nvPr/>
        </p:nvSpPr>
        <p:spPr>
          <a:xfrm>
            <a:off x="7620000" y="556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104" name="TextBox 103"/>
          <p:cNvSpPr txBox="1"/>
          <p:nvPr/>
        </p:nvSpPr>
        <p:spPr>
          <a:xfrm>
            <a:off x="8305800" y="556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2014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3429000" y="3304401"/>
            <a:ext cx="548640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By Country and Location</a:t>
            </a:r>
            <a:endParaRPr lang="en-US" sz="1200" b="1" dirty="0"/>
          </a:p>
        </p:txBody>
      </p:sp>
      <p:sp>
        <p:nvSpPr>
          <p:cNvPr id="106" name="TextBox 105"/>
          <p:cNvSpPr txBox="1"/>
          <p:nvPr/>
        </p:nvSpPr>
        <p:spPr>
          <a:xfrm>
            <a:off x="3505200" y="3581400"/>
            <a:ext cx="76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+  Phil</a:t>
            </a:r>
            <a:endParaRPr lang="en-US" sz="1200" dirty="0"/>
          </a:p>
        </p:txBody>
      </p:sp>
      <p:sp>
        <p:nvSpPr>
          <p:cNvPr id="109" name="TextBox 108"/>
          <p:cNvSpPr txBox="1"/>
          <p:nvPr/>
        </p:nvSpPr>
        <p:spPr>
          <a:xfrm>
            <a:off x="3733800" y="3761601"/>
            <a:ext cx="806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Los </a:t>
            </a:r>
            <a:r>
              <a:rPr lang="en-US" sz="1200" dirty="0" err="1" smtClean="0"/>
              <a:t>Banos</a:t>
            </a:r>
            <a:endParaRPr lang="en-US" sz="1200" dirty="0"/>
          </a:p>
        </p:txBody>
      </p:sp>
      <p:sp>
        <p:nvSpPr>
          <p:cNvPr id="110" name="TextBox 109"/>
          <p:cNvSpPr txBox="1"/>
          <p:nvPr/>
        </p:nvSpPr>
        <p:spPr>
          <a:xfrm>
            <a:off x="4876800" y="3581400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</a:t>
            </a:r>
            <a:endParaRPr lang="en-US" sz="1200" dirty="0"/>
          </a:p>
        </p:txBody>
      </p:sp>
      <p:sp>
        <p:nvSpPr>
          <p:cNvPr id="111" name="TextBox 110"/>
          <p:cNvSpPr txBox="1"/>
          <p:nvPr/>
        </p:nvSpPr>
        <p:spPr>
          <a:xfrm>
            <a:off x="4953000" y="37338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/>
                </a:solidFill>
              </a:rPr>
              <a:t>5</a:t>
            </a:r>
            <a:endParaRPr lang="en-US" sz="1200" u="sng" dirty="0">
              <a:solidFill>
                <a:schemeClr val="tx2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5715000" y="1981200"/>
            <a:ext cx="2407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Note: Link  will display search result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Study Information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304800" y="1389529"/>
            <a:ext cx="8458200" cy="51636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6764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0" name="Rectangle 69"/>
          <p:cNvSpPr/>
          <p:nvPr/>
        </p:nvSpPr>
        <p:spPr>
          <a:xfrm>
            <a:off x="552994" y="1631576"/>
            <a:ext cx="7981406" cy="40891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3" name="Rectangle 72"/>
          <p:cNvSpPr/>
          <p:nvPr/>
        </p:nvSpPr>
        <p:spPr>
          <a:xfrm>
            <a:off x="552994" y="6144283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4" name="Rectangle 73"/>
          <p:cNvSpPr/>
          <p:nvPr/>
        </p:nvSpPr>
        <p:spPr>
          <a:xfrm>
            <a:off x="552994" y="5735366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5" name="Rectangle 74"/>
          <p:cNvSpPr/>
          <p:nvPr/>
        </p:nvSpPr>
        <p:spPr>
          <a:xfrm>
            <a:off x="552994" y="5326449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6" name="TextBox 75"/>
          <p:cNvSpPr txBox="1"/>
          <p:nvPr/>
        </p:nvSpPr>
        <p:spPr>
          <a:xfrm>
            <a:off x="692331" y="5356830"/>
            <a:ext cx="1362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Site Information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92331" y="5776183"/>
            <a:ext cx="1258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Study Location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92331" y="6185099"/>
            <a:ext cx="1935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</a:rPr>
              <a:t>Germplasm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 Information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52994" y="1642012"/>
            <a:ext cx="1066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Study Detail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1066800"/>
            <a:ext cx="1828800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83" name="TextBox 82"/>
          <p:cNvSpPr txBox="1"/>
          <p:nvPr/>
        </p:nvSpPr>
        <p:spPr>
          <a:xfrm>
            <a:off x="685800" y="2161401"/>
            <a:ext cx="1160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Name </a:t>
            </a:r>
            <a:endParaRPr lang="en-US" sz="1200" dirty="0"/>
          </a:p>
        </p:txBody>
      </p:sp>
      <p:sp>
        <p:nvSpPr>
          <p:cNvPr id="84" name="TextBox 83"/>
          <p:cNvSpPr txBox="1"/>
          <p:nvPr/>
        </p:nvSpPr>
        <p:spPr>
          <a:xfrm>
            <a:off x="685800" y="3152001"/>
            <a:ext cx="627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Project</a:t>
            </a:r>
            <a:endParaRPr lang="en-US" sz="1200" dirty="0"/>
          </a:p>
        </p:txBody>
      </p:sp>
      <p:sp>
        <p:nvSpPr>
          <p:cNvPr id="85" name="TextBox 84"/>
          <p:cNvSpPr txBox="1"/>
          <p:nvPr/>
        </p:nvSpPr>
        <p:spPr>
          <a:xfrm>
            <a:off x="685800" y="4295001"/>
            <a:ext cx="979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Name </a:t>
            </a:r>
            <a:endParaRPr lang="en-US" sz="1200" dirty="0"/>
          </a:p>
        </p:txBody>
      </p:sp>
      <p:sp>
        <p:nvSpPr>
          <p:cNvPr id="86" name="TextBox 85"/>
          <p:cNvSpPr txBox="1"/>
          <p:nvPr/>
        </p:nvSpPr>
        <p:spPr>
          <a:xfrm>
            <a:off x="696504" y="4828401"/>
            <a:ext cx="785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Start Year</a:t>
            </a:r>
            <a:endParaRPr lang="en-US" sz="1200" dirty="0"/>
          </a:p>
        </p:txBody>
      </p:sp>
      <p:sp>
        <p:nvSpPr>
          <p:cNvPr id="87" name="TextBox 86"/>
          <p:cNvSpPr txBox="1"/>
          <p:nvPr/>
        </p:nvSpPr>
        <p:spPr>
          <a:xfrm>
            <a:off x="699569" y="4648200"/>
            <a:ext cx="90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Type </a:t>
            </a:r>
            <a:endParaRPr lang="en-US" sz="1200" dirty="0"/>
          </a:p>
        </p:txBody>
      </p:sp>
      <p:sp>
        <p:nvSpPr>
          <p:cNvPr id="88" name="TextBox 87"/>
          <p:cNvSpPr txBox="1"/>
          <p:nvPr/>
        </p:nvSpPr>
        <p:spPr>
          <a:xfrm>
            <a:off x="696504" y="5029200"/>
            <a:ext cx="723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End Year</a:t>
            </a:r>
            <a:endParaRPr lang="en-US" sz="1200" dirty="0"/>
          </a:p>
        </p:txBody>
      </p:sp>
      <p:sp>
        <p:nvSpPr>
          <p:cNvPr id="89" name="TextBox 88"/>
          <p:cNvSpPr txBox="1"/>
          <p:nvPr/>
        </p:nvSpPr>
        <p:spPr>
          <a:xfrm>
            <a:off x="685800" y="4447401"/>
            <a:ext cx="898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Description</a:t>
            </a:r>
            <a:endParaRPr lang="en-US" sz="1200" dirty="0"/>
          </a:p>
        </p:txBody>
      </p:sp>
      <p:sp>
        <p:nvSpPr>
          <p:cNvPr id="90" name="TextBox 89"/>
          <p:cNvSpPr txBox="1"/>
          <p:nvPr/>
        </p:nvSpPr>
        <p:spPr>
          <a:xfrm>
            <a:off x="898495" y="2362200"/>
            <a:ext cx="7779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Objective</a:t>
            </a:r>
            <a:endParaRPr lang="en-US" sz="1200" dirty="0"/>
          </a:p>
        </p:txBody>
      </p:sp>
      <p:sp>
        <p:nvSpPr>
          <p:cNvPr id="91" name="TextBox 90"/>
          <p:cNvSpPr txBox="1"/>
          <p:nvPr/>
        </p:nvSpPr>
        <p:spPr>
          <a:xfrm>
            <a:off x="914400" y="2542401"/>
            <a:ext cx="9330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Coordinator</a:t>
            </a:r>
            <a:endParaRPr lang="en-US" sz="1200" dirty="0"/>
          </a:p>
        </p:txBody>
      </p:sp>
      <p:sp>
        <p:nvSpPr>
          <p:cNvPr id="92" name="TextBox 91"/>
          <p:cNvSpPr txBox="1"/>
          <p:nvPr/>
        </p:nvSpPr>
        <p:spPr>
          <a:xfrm>
            <a:off x="914400" y="2694801"/>
            <a:ext cx="12248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Leading Institute</a:t>
            </a:r>
            <a:endParaRPr lang="en-US" sz="1200" dirty="0"/>
          </a:p>
        </p:txBody>
      </p:sp>
      <p:sp>
        <p:nvSpPr>
          <p:cNvPr id="93" name="TextBox 92"/>
          <p:cNvSpPr txBox="1"/>
          <p:nvPr/>
        </p:nvSpPr>
        <p:spPr>
          <a:xfrm>
            <a:off x="914400" y="2923401"/>
            <a:ext cx="9609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Collaborator</a:t>
            </a:r>
            <a:endParaRPr lang="en-US" sz="1200" dirty="0"/>
          </a:p>
        </p:txBody>
      </p:sp>
      <p:sp>
        <p:nvSpPr>
          <p:cNvPr id="94" name="TextBox 93"/>
          <p:cNvSpPr txBox="1"/>
          <p:nvPr/>
        </p:nvSpPr>
        <p:spPr>
          <a:xfrm>
            <a:off x="990600" y="3352800"/>
            <a:ext cx="7779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Objective</a:t>
            </a:r>
            <a:endParaRPr lang="en-US" sz="1200" dirty="0"/>
          </a:p>
        </p:txBody>
      </p:sp>
      <p:sp>
        <p:nvSpPr>
          <p:cNvPr id="95" name="TextBox 94"/>
          <p:cNvSpPr txBox="1"/>
          <p:nvPr/>
        </p:nvSpPr>
        <p:spPr>
          <a:xfrm>
            <a:off x="990600" y="3533001"/>
            <a:ext cx="3032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PI</a:t>
            </a:r>
            <a:endParaRPr lang="en-US" sz="1200" dirty="0"/>
          </a:p>
        </p:txBody>
      </p:sp>
      <p:sp>
        <p:nvSpPr>
          <p:cNvPr id="96" name="TextBox 95"/>
          <p:cNvSpPr txBox="1"/>
          <p:nvPr/>
        </p:nvSpPr>
        <p:spPr>
          <a:xfrm>
            <a:off x="990600" y="3685401"/>
            <a:ext cx="12248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Leading Institute</a:t>
            </a:r>
            <a:endParaRPr 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990600" y="3837801"/>
            <a:ext cx="10191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Collaborators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990600" y="3990201"/>
            <a:ext cx="6832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Funding</a:t>
            </a:r>
            <a:endParaRPr lang="en-US" sz="1200" dirty="0"/>
          </a:p>
        </p:txBody>
      </p:sp>
      <p:sp>
        <p:nvSpPr>
          <p:cNvPr id="100" name="TextBox 99"/>
          <p:cNvSpPr txBox="1"/>
          <p:nvPr/>
        </p:nvSpPr>
        <p:spPr>
          <a:xfrm>
            <a:off x="2141957" y="2161401"/>
            <a:ext cx="829843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1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2141957" y="2390001"/>
            <a:ext cx="891719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/>
              <a:t>Objective 1</a:t>
            </a:r>
            <a:endParaRPr lang="en-US" sz="1200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10668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Study Information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304800" y="1389529"/>
            <a:ext cx="8458200" cy="53160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6764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0" name="Rectangle 69"/>
          <p:cNvSpPr/>
          <p:nvPr/>
        </p:nvSpPr>
        <p:spPr>
          <a:xfrm>
            <a:off x="552994" y="1631576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3" name="Rectangle 72"/>
          <p:cNvSpPr/>
          <p:nvPr/>
        </p:nvSpPr>
        <p:spPr>
          <a:xfrm>
            <a:off x="552994" y="6144283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4" name="Rectangle 73"/>
          <p:cNvSpPr/>
          <p:nvPr/>
        </p:nvSpPr>
        <p:spPr>
          <a:xfrm>
            <a:off x="552994" y="5735366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5" name="Rectangle 74"/>
          <p:cNvSpPr/>
          <p:nvPr/>
        </p:nvSpPr>
        <p:spPr>
          <a:xfrm>
            <a:off x="533400" y="2057400"/>
            <a:ext cx="7981406" cy="40891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6" name="TextBox 75"/>
          <p:cNvSpPr txBox="1"/>
          <p:nvPr/>
        </p:nvSpPr>
        <p:spPr>
          <a:xfrm>
            <a:off x="672737" y="2087781"/>
            <a:ext cx="1362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Site Information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92331" y="5776183"/>
            <a:ext cx="1258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Study Location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92331" y="6185099"/>
            <a:ext cx="1935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</a:rPr>
              <a:t>Germplasm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 Information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52994" y="1642012"/>
            <a:ext cx="1066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Study Detail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1066800"/>
            <a:ext cx="1828800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10668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2" cstate="print"/>
          <a:srcRect l="61071" t="28889" r="1429" b="38889"/>
          <a:stretch>
            <a:fillRect/>
          </a:stretch>
        </p:blipFill>
        <p:spPr bwMode="auto">
          <a:xfrm>
            <a:off x="609601" y="2469263"/>
            <a:ext cx="7911736" cy="1571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Study Information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304800" y="1389529"/>
            <a:ext cx="8458200" cy="53160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6764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3" name="Rectangle 72"/>
          <p:cNvSpPr/>
          <p:nvPr/>
        </p:nvSpPr>
        <p:spPr>
          <a:xfrm>
            <a:off x="552994" y="6144283"/>
            <a:ext cx="7981406" cy="40891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6" name="TextBox 75"/>
          <p:cNvSpPr txBox="1"/>
          <p:nvPr/>
        </p:nvSpPr>
        <p:spPr>
          <a:xfrm>
            <a:off x="533400" y="1981200"/>
            <a:ext cx="8000999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Site Information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33400" y="2286000"/>
            <a:ext cx="8000999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Study Location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92331" y="6185099"/>
            <a:ext cx="1935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</a:rPr>
              <a:t>Germplasm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 Information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52994" y="1673423"/>
            <a:ext cx="7981406" cy="3077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Study Detail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1066800"/>
            <a:ext cx="1828800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10668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 cstate="print"/>
          <a:srcRect l="61429" t="31111" r="11428" b="38889"/>
          <a:stretch>
            <a:fillRect/>
          </a:stretch>
        </p:blipFill>
        <p:spPr bwMode="auto">
          <a:xfrm>
            <a:off x="609600" y="2743200"/>
            <a:ext cx="78486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304800" y="779929"/>
            <a:ext cx="8458200" cy="53160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0668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6" name="TextBox 75"/>
          <p:cNvSpPr txBox="1"/>
          <p:nvPr/>
        </p:nvSpPr>
        <p:spPr>
          <a:xfrm>
            <a:off x="533400" y="37338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Raw Data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33400" y="40386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Genotypic Data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52994" y="1063823"/>
            <a:ext cx="7981406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Derived Data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4572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457200"/>
            <a:ext cx="1828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 cstate="print"/>
          <a:srcRect l="1429" t="44444" r="48571" b="7778"/>
          <a:stretch>
            <a:fillRect/>
          </a:stretch>
        </p:blipFill>
        <p:spPr bwMode="auto">
          <a:xfrm>
            <a:off x="609600" y="1371600"/>
            <a:ext cx="7772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7239000" y="3352800"/>
            <a:ext cx="990600" cy="2769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Export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3400" y="43434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Files Data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2" name="Group 18"/>
          <p:cNvGrpSpPr/>
          <p:nvPr/>
        </p:nvGrpSpPr>
        <p:grpSpPr>
          <a:xfrm>
            <a:off x="5181600" y="1905000"/>
            <a:ext cx="1600200" cy="1219200"/>
            <a:chOff x="6477000" y="3505200"/>
            <a:chExt cx="1600200" cy="1219200"/>
          </a:xfrm>
        </p:grpSpPr>
        <p:sp>
          <p:nvSpPr>
            <p:cNvPr id="20" name="Rectangle 19"/>
            <p:cNvSpPr/>
            <p:nvPr/>
          </p:nvSpPr>
          <p:spPr>
            <a:xfrm>
              <a:off x="6477000" y="3505200"/>
              <a:ext cx="1447800" cy="1219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2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477000" y="35052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tx2"/>
                  </a:solidFill>
                </a:rPr>
                <a:t>Add more column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705600" y="38100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tx2"/>
                  </a:solidFill>
                </a:rPr>
                <a:t>Soil type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553200" y="3886200"/>
              <a:ext cx="152400" cy="152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705600" y="40386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 smtClean="0">
                  <a:solidFill>
                    <a:schemeClr val="tx2"/>
                  </a:solidFill>
                </a:rPr>
                <a:t>Germplasm</a:t>
              </a:r>
              <a:r>
                <a:rPr lang="en-US" sz="1200" dirty="0" smtClean="0">
                  <a:solidFill>
                    <a:schemeClr val="tx2"/>
                  </a:solidFill>
                </a:rPr>
                <a:t> Type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53200" y="4114800"/>
              <a:ext cx="152400" cy="152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09600" y="1506379"/>
            <a:ext cx="44595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u="sng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IR 64</a:t>
            </a:r>
            <a:endParaRPr lang="en-US" sz="1000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62000" y="1828800"/>
            <a:ext cx="2837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Note: </a:t>
            </a:r>
            <a:r>
              <a:rPr lang="en-US" sz="1200" dirty="0" err="1" smtClean="0">
                <a:solidFill>
                  <a:srgbClr val="FF0000"/>
                </a:solidFill>
              </a:rPr>
              <a:t>Gname</a:t>
            </a:r>
            <a:r>
              <a:rPr lang="en-US" sz="1200" dirty="0" smtClean="0">
                <a:solidFill>
                  <a:srgbClr val="FF0000"/>
                </a:solidFill>
              </a:rPr>
              <a:t> is can link to </a:t>
            </a:r>
            <a:r>
              <a:rPr lang="en-US" sz="1200" dirty="0" err="1" smtClean="0">
                <a:solidFill>
                  <a:srgbClr val="FF0000"/>
                </a:solidFill>
              </a:rPr>
              <a:t>germplasm</a:t>
            </a:r>
            <a:r>
              <a:rPr lang="en-US" sz="1200" dirty="0" smtClean="0">
                <a:solidFill>
                  <a:srgbClr val="FF0000"/>
                </a:solidFill>
              </a:rPr>
              <a:t> info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304800" y="779929"/>
            <a:ext cx="8458200" cy="531607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9" name="Rectangle 68"/>
          <p:cNvSpPr/>
          <p:nvPr/>
        </p:nvSpPr>
        <p:spPr>
          <a:xfrm>
            <a:off x="533400" y="1066800"/>
            <a:ext cx="8001000" cy="4876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</a:t>
            </a:r>
            <a:endParaRPr lang="en-US" sz="1400" dirty="0"/>
          </a:p>
        </p:txBody>
      </p:sp>
      <p:sp>
        <p:nvSpPr>
          <p:cNvPr id="76" name="TextBox 75"/>
          <p:cNvSpPr txBox="1"/>
          <p:nvPr/>
        </p:nvSpPr>
        <p:spPr>
          <a:xfrm>
            <a:off x="533400" y="14478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Raw Data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33400" y="1749623"/>
            <a:ext cx="8000999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Genotypic Data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33400" y="1140023"/>
            <a:ext cx="7981406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Derived Data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04800" y="457200"/>
            <a:ext cx="1828800" cy="307777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Study Information</a:t>
            </a:r>
            <a:endParaRPr lang="en-US" sz="1400" b="1" dirty="0"/>
          </a:p>
        </p:txBody>
      </p:sp>
      <p:sp>
        <p:nvSpPr>
          <p:cNvPr id="102" name="TextBox 101"/>
          <p:cNvSpPr txBox="1"/>
          <p:nvPr/>
        </p:nvSpPr>
        <p:spPr>
          <a:xfrm>
            <a:off x="2133600" y="457200"/>
            <a:ext cx="1828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Data</a:t>
            </a:r>
            <a:endParaRPr lang="en-US" sz="1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33400" y="4343400"/>
            <a:ext cx="8000999" cy="30777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Files Data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5800" y="21336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GenotypeData1.txt</a:t>
            </a:r>
            <a:endParaRPr lang="en-US" sz="1200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85800" y="2362200"/>
            <a:ext cx="1372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GenotypeData2.txt</a:t>
            </a:r>
            <a:endParaRPr lang="en-US" sz="1200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14600" y="2590800"/>
            <a:ext cx="18431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Note: File is downloadable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Cross Study Query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2133600"/>
            <a:ext cx="8077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search on the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by name, key characteristic and type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the display of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information and study list where </a:t>
            </a:r>
            <a:r>
              <a:rPr lang="en-US" sz="2800" dirty="0" err="1" smtClean="0"/>
              <a:t>germplasm</a:t>
            </a:r>
            <a:r>
              <a:rPr lang="en-US" sz="2800" dirty="0" smtClean="0"/>
              <a:t> is tested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Provides user to export search result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1524000"/>
            <a:ext cx="32246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Germplasm</a:t>
            </a:r>
            <a:r>
              <a:rPr lang="en-US" sz="2800" b="1" dirty="0" smtClean="0"/>
              <a:t> Browser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381000"/>
            <a:ext cx="3463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STRASA User Features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4648200" y="4038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44"/>
          <p:cNvGrpSpPr/>
          <p:nvPr/>
        </p:nvGrpSpPr>
        <p:grpSpPr>
          <a:xfrm>
            <a:off x="789972" y="2133600"/>
            <a:ext cx="1828800" cy="276999"/>
            <a:chOff x="789972" y="2133600"/>
            <a:chExt cx="1828800" cy="276999"/>
          </a:xfrm>
        </p:grpSpPr>
        <p:sp>
          <p:nvSpPr>
            <p:cNvPr id="35" name="Oval 34"/>
            <p:cNvSpPr/>
            <p:nvPr/>
          </p:nvSpPr>
          <p:spPr>
            <a:xfrm>
              <a:off x="789972" y="2181999"/>
              <a:ext cx="152400" cy="1524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42372" y="2133600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57400" y="2133600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</p:grpSp>
      <p:sp>
        <p:nvSpPr>
          <p:cNvPr id="38" name="Oval 37"/>
          <p:cNvSpPr/>
          <p:nvPr/>
        </p:nvSpPr>
        <p:spPr>
          <a:xfrm>
            <a:off x="1856772" y="2181999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990600" y="2590800"/>
            <a:ext cx="11267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Select Variable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2098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Tiller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276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733800" y="25908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55626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029200" y="2590800"/>
            <a:ext cx="541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Value</a:t>
            </a:r>
            <a:endParaRPr lang="en-US" sz="1200" b="1" dirty="0"/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62484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3075801"/>
              <a:ext cx="7509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Operator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86200" y="3124200"/>
              <a:ext cx="528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7338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Tiller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2438400" y="35052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3886200" y="35052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857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Yield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438400" y="376160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3886200" y="37616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1143000" y="4038600"/>
            <a:ext cx="949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Plant Height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2438400" y="40386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&lt;=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3886200" y="4038600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120</a:t>
            </a:r>
            <a:endParaRPr lang="en-US" sz="1200" dirty="0"/>
          </a:p>
        </p:txBody>
      </p:sp>
      <p:grpSp>
        <p:nvGrpSpPr>
          <p:cNvPr id="6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5638800" y="4066401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grpSp>
        <p:nvGrpSpPr>
          <p:cNvPr id="7" name="Group 94"/>
          <p:cNvGrpSpPr/>
          <p:nvPr/>
        </p:nvGrpSpPr>
        <p:grpSpPr>
          <a:xfrm>
            <a:off x="4648200" y="4038600"/>
            <a:ext cx="685800" cy="304800"/>
            <a:chOff x="5181600" y="304800"/>
            <a:chExt cx="685800" cy="304800"/>
          </a:xfrm>
        </p:grpSpPr>
        <p:grpSp>
          <p:nvGrpSpPr>
            <p:cNvPr id="8" name="Group 90"/>
            <p:cNvGrpSpPr/>
            <p:nvPr/>
          </p:nvGrpSpPr>
          <p:grpSpPr>
            <a:xfrm>
              <a:off x="5181600" y="304800"/>
              <a:ext cx="685800" cy="304800"/>
              <a:chOff x="5181600" y="304800"/>
              <a:chExt cx="685800" cy="3048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5181600" y="304800"/>
                <a:ext cx="685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Isosceles Triangle 88"/>
              <p:cNvSpPr/>
              <p:nvPr/>
            </p:nvSpPr>
            <p:spPr>
              <a:xfrm flipV="1">
                <a:off x="5562600" y="3810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5181600" y="332601"/>
              <a:ext cx="3193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or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343060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Addional</a:t>
            </a:r>
            <a:r>
              <a:rPr lang="en-US" sz="1200" dirty="0" smtClean="0"/>
              <a:t>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Isosceles Triangle 118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/>
          <p:cNvSpPr txBox="1"/>
          <p:nvPr/>
        </p:nvSpPr>
        <p:spPr>
          <a:xfrm>
            <a:off x="3733800" y="25908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==</a:t>
            </a:r>
            <a:endParaRPr lang="en-US" sz="1200" dirty="0"/>
          </a:p>
        </p:txBody>
      </p:sp>
      <p:sp>
        <p:nvSpPr>
          <p:cNvPr id="129" name="Rectangle 128"/>
          <p:cNvSpPr/>
          <p:nvPr/>
        </p:nvSpPr>
        <p:spPr>
          <a:xfrm>
            <a:off x="2362200" y="2895600"/>
            <a:ext cx="1143000" cy="1371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129"/>
          <p:cNvGrpSpPr/>
          <p:nvPr/>
        </p:nvGrpSpPr>
        <p:grpSpPr>
          <a:xfrm>
            <a:off x="2486514" y="2895600"/>
            <a:ext cx="1094886" cy="858798"/>
            <a:chOff x="8453386" y="3505200"/>
            <a:chExt cx="1094886" cy="858798"/>
          </a:xfrm>
        </p:grpSpPr>
        <p:sp>
          <p:nvSpPr>
            <p:cNvPr id="131" name="TextBox 130"/>
            <p:cNvSpPr txBox="1"/>
            <p:nvPr/>
          </p:nvSpPr>
          <p:spPr>
            <a:xfrm>
              <a:off x="8458200" y="3886200"/>
              <a:ext cx="7852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Blast</a:t>
              </a:r>
              <a:endParaRPr lang="en-US" sz="1200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453386" y="4086999"/>
              <a:ext cx="2551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  </a:t>
              </a:r>
              <a:endParaRPr lang="en-US" sz="12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458200" y="3685401"/>
              <a:ext cx="101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Plant Height</a:t>
              </a:r>
              <a:endParaRPr lang="en-US" sz="1200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8458200" y="3505200"/>
              <a:ext cx="1090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Grain Yield</a:t>
              </a:r>
              <a:endParaRPr lang="en-US" sz="1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4648200" y="4038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44"/>
          <p:cNvGrpSpPr/>
          <p:nvPr/>
        </p:nvGrpSpPr>
        <p:grpSpPr>
          <a:xfrm>
            <a:off x="789972" y="2133600"/>
            <a:ext cx="1828800" cy="276999"/>
            <a:chOff x="789972" y="2133600"/>
            <a:chExt cx="1828800" cy="276999"/>
          </a:xfrm>
        </p:grpSpPr>
        <p:sp>
          <p:nvSpPr>
            <p:cNvPr id="35" name="Oval 34"/>
            <p:cNvSpPr/>
            <p:nvPr/>
          </p:nvSpPr>
          <p:spPr>
            <a:xfrm>
              <a:off x="789972" y="2181999"/>
              <a:ext cx="152400" cy="1524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42372" y="2133600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57400" y="2133600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</p:grpSp>
      <p:sp>
        <p:nvSpPr>
          <p:cNvPr id="38" name="Oval 37"/>
          <p:cNvSpPr/>
          <p:nvPr/>
        </p:nvSpPr>
        <p:spPr>
          <a:xfrm>
            <a:off x="1856772" y="2181999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990600" y="2590800"/>
            <a:ext cx="11267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Select Variable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2098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Tiller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276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733800" y="25908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55626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029200" y="2590800"/>
            <a:ext cx="541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Value</a:t>
            </a:r>
            <a:endParaRPr lang="en-US" sz="1200" b="1" dirty="0"/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62484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3075801"/>
              <a:ext cx="7509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Operator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86200" y="3124200"/>
              <a:ext cx="528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7338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Tiller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2438400" y="35052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3886200" y="35052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857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Yield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438400" y="376160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3886200" y="37616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1143000" y="4038600"/>
            <a:ext cx="949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Plant Height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2438400" y="40386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&lt;=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3886200" y="4038600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120</a:t>
            </a:r>
            <a:endParaRPr lang="en-US" sz="1200" dirty="0"/>
          </a:p>
        </p:txBody>
      </p:sp>
      <p:grpSp>
        <p:nvGrpSpPr>
          <p:cNvPr id="6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5638800" y="4066401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grpSp>
        <p:nvGrpSpPr>
          <p:cNvPr id="7" name="Group 94"/>
          <p:cNvGrpSpPr/>
          <p:nvPr/>
        </p:nvGrpSpPr>
        <p:grpSpPr>
          <a:xfrm>
            <a:off x="4648200" y="4038600"/>
            <a:ext cx="685800" cy="304800"/>
            <a:chOff x="5181600" y="304800"/>
            <a:chExt cx="685800" cy="304800"/>
          </a:xfrm>
        </p:grpSpPr>
        <p:grpSp>
          <p:nvGrpSpPr>
            <p:cNvPr id="8" name="Group 90"/>
            <p:cNvGrpSpPr/>
            <p:nvPr/>
          </p:nvGrpSpPr>
          <p:grpSpPr>
            <a:xfrm>
              <a:off x="5181600" y="304800"/>
              <a:ext cx="685800" cy="304800"/>
              <a:chOff x="5181600" y="304800"/>
              <a:chExt cx="685800" cy="3048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5181600" y="304800"/>
                <a:ext cx="685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Isosceles Triangle 88"/>
              <p:cNvSpPr/>
              <p:nvPr/>
            </p:nvSpPr>
            <p:spPr>
              <a:xfrm flipV="1">
                <a:off x="5562600" y="3810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5181600" y="332601"/>
              <a:ext cx="3193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or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343060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Addional</a:t>
            </a:r>
            <a:r>
              <a:rPr lang="en-US" sz="1200" dirty="0" smtClean="0"/>
              <a:t>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Isosceles Triangle 118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/>
          <p:cNvSpPr txBox="1"/>
          <p:nvPr/>
        </p:nvSpPr>
        <p:spPr>
          <a:xfrm>
            <a:off x="3733800" y="25908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==</a:t>
            </a:r>
            <a:endParaRPr lang="en-US" sz="1200" dirty="0"/>
          </a:p>
        </p:txBody>
      </p:sp>
      <p:sp>
        <p:nvSpPr>
          <p:cNvPr id="121" name="Rectangle 120"/>
          <p:cNvSpPr/>
          <p:nvPr/>
        </p:nvSpPr>
        <p:spPr>
          <a:xfrm>
            <a:off x="3810000" y="2895600"/>
            <a:ext cx="1143000" cy="1371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121"/>
          <p:cNvGrpSpPr/>
          <p:nvPr/>
        </p:nvGrpSpPr>
        <p:grpSpPr>
          <a:xfrm>
            <a:off x="3962400" y="2895600"/>
            <a:ext cx="738728" cy="1343799"/>
            <a:chOff x="8405272" y="3505200"/>
            <a:chExt cx="738728" cy="1343799"/>
          </a:xfrm>
        </p:grpSpPr>
        <p:sp>
          <p:nvSpPr>
            <p:cNvPr id="123" name="TextBox 122"/>
            <p:cNvSpPr txBox="1"/>
            <p:nvPr/>
          </p:nvSpPr>
          <p:spPr>
            <a:xfrm>
              <a:off x="8458200" y="3886200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&gt;</a:t>
              </a:r>
              <a:endParaRPr lang="en-US" sz="1200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8453386" y="4086999"/>
              <a:ext cx="4090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&gt;=  </a:t>
              </a:r>
              <a:endParaRPr lang="en-US" sz="12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458200" y="3685401"/>
              <a:ext cx="457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&lt;=</a:t>
              </a:r>
              <a:endParaRPr lang="en-US" sz="1200" dirty="0"/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8405272" y="4572000"/>
              <a:ext cx="4618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Like </a:t>
              </a:r>
              <a:endParaRPr lang="en-US" sz="1200" dirty="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8405272" y="4315599"/>
              <a:ext cx="738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Between</a:t>
              </a:r>
              <a:endParaRPr lang="en-US" sz="1200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8458200" y="3505200"/>
              <a:ext cx="4572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&lt;</a:t>
              </a:r>
              <a:endParaRPr lang="en-US" sz="1200" dirty="0"/>
            </a:p>
          </p:txBody>
        </p:sp>
      </p:grpSp>
      <p:sp>
        <p:nvSpPr>
          <p:cNvPr id="129" name="Rectangle 128"/>
          <p:cNvSpPr/>
          <p:nvPr/>
        </p:nvSpPr>
        <p:spPr>
          <a:xfrm>
            <a:off x="2362200" y="2895600"/>
            <a:ext cx="1143000" cy="1371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129"/>
          <p:cNvGrpSpPr/>
          <p:nvPr/>
        </p:nvGrpSpPr>
        <p:grpSpPr>
          <a:xfrm>
            <a:off x="2486514" y="2895600"/>
            <a:ext cx="1094886" cy="858798"/>
            <a:chOff x="8453386" y="3505200"/>
            <a:chExt cx="1094886" cy="858798"/>
          </a:xfrm>
        </p:grpSpPr>
        <p:sp>
          <p:nvSpPr>
            <p:cNvPr id="131" name="TextBox 130"/>
            <p:cNvSpPr txBox="1"/>
            <p:nvPr/>
          </p:nvSpPr>
          <p:spPr>
            <a:xfrm>
              <a:off x="8458200" y="3886200"/>
              <a:ext cx="7852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Blast</a:t>
              </a:r>
              <a:endParaRPr lang="en-US" sz="1200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453386" y="4086999"/>
              <a:ext cx="2551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  </a:t>
              </a:r>
              <a:endParaRPr lang="en-US" sz="12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458200" y="3685401"/>
              <a:ext cx="101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Plant Height</a:t>
              </a:r>
              <a:endParaRPr lang="en-US" sz="1200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8458200" y="3505200"/>
              <a:ext cx="1090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Grain Yield</a:t>
              </a:r>
              <a:endParaRPr lang="en-US" sz="1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4648200" y="4038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44"/>
          <p:cNvGrpSpPr/>
          <p:nvPr/>
        </p:nvGrpSpPr>
        <p:grpSpPr>
          <a:xfrm>
            <a:off x="789972" y="2133600"/>
            <a:ext cx="1828800" cy="276999"/>
            <a:chOff x="789972" y="2133600"/>
            <a:chExt cx="1828800" cy="276999"/>
          </a:xfrm>
        </p:grpSpPr>
        <p:sp>
          <p:nvSpPr>
            <p:cNvPr id="35" name="Oval 34"/>
            <p:cNvSpPr/>
            <p:nvPr/>
          </p:nvSpPr>
          <p:spPr>
            <a:xfrm>
              <a:off x="789972" y="2181999"/>
              <a:ext cx="152400" cy="1524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42372" y="2133600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57400" y="2133600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</p:grpSp>
      <p:sp>
        <p:nvSpPr>
          <p:cNvPr id="38" name="Oval 37"/>
          <p:cNvSpPr/>
          <p:nvPr/>
        </p:nvSpPr>
        <p:spPr>
          <a:xfrm>
            <a:off x="1856772" y="2181999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990600" y="2590800"/>
            <a:ext cx="11267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Select Variable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2098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Tiller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276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733800" y="25908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55626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029200" y="2590800"/>
            <a:ext cx="541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Value</a:t>
            </a:r>
            <a:endParaRPr lang="en-US" sz="1200" b="1" dirty="0"/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62484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3075801"/>
              <a:ext cx="7509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Operator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86200" y="3124200"/>
              <a:ext cx="528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7338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Tiller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2438400" y="35052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3886200" y="35052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857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Yield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438400" y="376160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3886200" y="37616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1143000" y="4038600"/>
            <a:ext cx="949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Plant Height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2438400" y="40386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&lt;=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3886200" y="4038600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120</a:t>
            </a:r>
            <a:endParaRPr lang="en-US" sz="1200" dirty="0"/>
          </a:p>
        </p:txBody>
      </p:sp>
      <p:grpSp>
        <p:nvGrpSpPr>
          <p:cNvPr id="6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5638800" y="4066401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grpSp>
        <p:nvGrpSpPr>
          <p:cNvPr id="7" name="Group 94"/>
          <p:cNvGrpSpPr/>
          <p:nvPr/>
        </p:nvGrpSpPr>
        <p:grpSpPr>
          <a:xfrm>
            <a:off x="4648200" y="4038600"/>
            <a:ext cx="685800" cy="304800"/>
            <a:chOff x="5181600" y="304800"/>
            <a:chExt cx="685800" cy="304800"/>
          </a:xfrm>
        </p:grpSpPr>
        <p:grpSp>
          <p:nvGrpSpPr>
            <p:cNvPr id="8" name="Group 90"/>
            <p:cNvGrpSpPr/>
            <p:nvPr/>
          </p:nvGrpSpPr>
          <p:grpSpPr>
            <a:xfrm>
              <a:off x="5181600" y="304800"/>
              <a:ext cx="685800" cy="304800"/>
              <a:chOff x="5181600" y="304800"/>
              <a:chExt cx="685800" cy="3048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5181600" y="304800"/>
                <a:ext cx="685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Isosceles Triangle 88"/>
              <p:cNvSpPr/>
              <p:nvPr/>
            </p:nvSpPr>
            <p:spPr>
              <a:xfrm flipV="1">
                <a:off x="5562600" y="3810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5181600" y="332601"/>
              <a:ext cx="3193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or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343060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Addional</a:t>
            </a:r>
            <a:r>
              <a:rPr lang="en-US" sz="1200" dirty="0" smtClean="0"/>
              <a:t>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5562600" y="2590800"/>
            <a:ext cx="1371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2" name="Isosceles Triangle 91"/>
          <p:cNvSpPr/>
          <p:nvPr/>
        </p:nvSpPr>
        <p:spPr>
          <a:xfrm flipV="1">
            <a:off x="6705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92"/>
          <p:cNvGrpSpPr/>
          <p:nvPr/>
        </p:nvGrpSpPr>
        <p:grpSpPr>
          <a:xfrm>
            <a:off x="5715000" y="2590800"/>
            <a:ext cx="1219200" cy="1676400"/>
            <a:chOff x="5715000" y="2590800"/>
            <a:chExt cx="1219200" cy="1676400"/>
          </a:xfrm>
        </p:grpSpPr>
        <p:sp>
          <p:nvSpPr>
            <p:cNvPr id="94" name="Rectangle 93"/>
            <p:cNvSpPr/>
            <p:nvPr/>
          </p:nvSpPr>
          <p:spPr>
            <a:xfrm>
              <a:off x="5791200" y="2895600"/>
              <a:ext cx="1143000" cy="13716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30"/>
            <p:cNvGrpSpPr/>
            <p:nvPr/>
          </p:nvGrpSpPr>
          <p:grpSpPr>
            <a:xfrm>
              <a:off x="5715000" y="2590800"/>
              <a:ext cx="614414" cy="1364397"/>
              <a:chOff x="8176672" y="3200400"/>
              <a:chExt cx="614414" cy="1364397"/>
            </a:xfrm>
          </p:grpSpPr>
          <p:sp>
            <p:nvSpPr>
              <p:cNvPr id="100" name="TextBox 99"/>
              <p:cNvSpPr txBox="1"/>
              <p:nvPr/>
            </p:nvSpPr>
            <p:spPr>
              <a:xfrm>
                <a:off x="8333886" y="3858399"/>
                <a:ext cx="263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5</a:t>
                </a:r>
                <a:endParaRPr lang="en-US" sz="1200" dirty="0"/>
              </a:p>
            </p:txBody>
          </p:sp>
          <p:sp>
            <p:nvSpPr>
              <p:cNvPr id="104" name="TextBox 103"/>
              <p:cNvSpPr txBox="1"/>
              <p:nvPr/>
            </p:nvSpPr>
            <p:spPr>
              <a:xfrm>
                <a:off x="8329072" y="4059198"/>
                <a:ext cx="29848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7 </a:t>
                </a:r>
                <a:endParaRPr lang="en-US" sz="1200" dirty="0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8333886" y="3657600"/>
                <a:ext cx="457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3</a:t>
                </a:r>
                <a:endParaRPr lang="en-US" sz="1200" dirty="0"/>
              </a:p>
            </p:txBody>
          </p:sp>
          <p:sp>
            <p:nvSpPr>
              <p:cNvPr id="111" name="TextBox 110"/>
              <p:cNvSpPr txBox="1"/>
              <p:nvPr/>
            </p:nvSpPr>
            <p:spPr>
              <a:xfrm>
                <a:off x="8329072" y="4287798"/>
                <a:ext cx="263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9</a:t>
                </a:r>
                <a:endParaRPr lang="en-US" sz="1200" dirty="0"/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8176672" y="3200400"/>
                <a:ext cx="457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1</a:t>
                </a:r>
                <a:endParaRPr lang="en-US" sz="1200"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49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838200" y="3048000"/>
            <a:ext cx="7162800" cy="175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4648200" y="4038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44"/>
          <p:cNvGrpSpPr/>
          <p:nvPr/>
        </p:nvGrpSpPr>
        <p:grpSpPr>
          <a:xfrm>
            <a:off x="789972" y="2133600"/>
            <a:ext cx="1828800" cy="276999"/>
            <a:chOff x="789972" y="2133600"/>
            <a:chExt cx="1828800" cy="276999"/>
          </a:xfrm>
        </p:grpSpPr>
        <p:sp>
          <p:nvSpPr>
            <p:cNvPr id="35" name="Oval 34"/>
            <p:cNvSpPr/>
            <p:nvPr/>
          </p:nvSpPr>
          <p:spPr>
            <a:xfrm>
              <a:off x="789972" y="2181999"/>
              <a:ext cx="152400" cy="15240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42372" y="2133600"/>
              <a:ext cx="6185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Private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57400" y="2133600"/>
              <a:ext cx="56137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Public</a:t>
              </a:r>
              <a:endParaRPr lang="en-US" sz="1200" dirty="0"/>
            </a:p>
          </p:txBody>
        </p:sp>
      </p:grpSp>
      <p:sp>
        <p:nvSpPr>
          <p:cNvPr id="38" name="Oval 37"/>
          <p:cNvSpPr/>
          <p:nvPr/>
        </p:nvSpPr>
        <p:spPr>
          <a:xfrm>
            <a:off x="1856772" y="2181999"/>
            <a:ext cx="152400" cy="1524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990600" y="2590800"/>
            <a:ext cx="11267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Select Variable</a:t>
            </a:r>
            <a:endParaRPr lang="en-US" sz="1200" b="1" dirty="0"/>
          </a:p>
        </p:txBody>
      </p:sp>
      <p:sp>
        <p:nvSpPr>
          <p:cNvPr id="48" name="Rectangle 47"/>
          <p:cNvSpPr/>
          <p:nvPr/>
        </p:nvSpPr>
        <p:spPr>
          <a:xfrm>
            <a:off x="22098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Tiller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0" name="Isosceles Triangle 49"/>
          <p:cNvSpPr/>
          <p:nvPr/>
        </p:nvSpPr>
        <p:spPr>
          <a:xfrm flipV="1">
            <a:off x="32766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657600" y="2590800"/>
            <a:ext cx="1295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/>
          <p:cNvSpPr/>
          <p:nvPr/>
        </p:nvSpPr>
        <p:spPr>
          <a:xfrm flipV="1">
            <a:off x="4724400" y="2667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733800" y="25908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=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55626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029200" y="2590800"/>
            <a:ext cx="541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Value</a:t>
            </a:r>
            <a:endParaRPr lang="en-US" sz="1200" b="1" dirty="0"/>
          </a:p>
        </p:txBody>
      </p:sp>
      <p:sp>
        <p:nvSpPr>
          <p:cNvPr id="43" name="Rectangle 42"/>
          <p:cNvSpPr/>
          <p:nvPr/>
        </p:nvSpPr>
        <p:spPr>
          <a:xfrm>
            <a:off x="7239000" y="2590800"/>
            <a:ext cx="6096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Add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6248400" y="2590800"/>
            <a:ext cx="6096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8200" y="3048000"/>
            <a:ext cx="7162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65"/>
          <p:cNvGrpSpPr/>
          <p:nvPr/>
        </p:nvGrpSpPr>
        <p:grpSpPr>
          <a:xfrm>
            <a:off x="1066800" y="3075801"/>
            <a:ext cx="3348134" cy="325398"/>
            <a:chOff x="1066800" y="3075801"/>
            <a:chExt cx="3348134" cy="325398"/>
          </a:xfrm>
        </p:grpSpPr>
        <p:sp>
          <p:nvSpPr>
            <p:cNvPr id="24" name="TextBox 23"/>
            <p:cNvSpPr txBox="1"/>
            <p:nvPr/>
          </p:nvSpPr>
          <p:spPr>
            <a:xfrm>
              <a:off x="1066800" y="3075801"/>
              <a:ext cx="690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Variable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3075801"/>
              <a:ext cx="7509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Operator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86200" y="3124200"/>
              <a:ext cx="528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Connector 28"/>
          <p:cNvCxnSpPr/>
          <p:nvPr/>
        </p:nvCxnSpPr>
        <p:spPr>
          <a:xfrm>
            <a:off x="2286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7338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43000" y="3505200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Tiller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2438400" y="35052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3886200" y="350520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54864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638800" y="3494316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7818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Query</a:t>
            </a:r>
            <a:endParaRPr lang="en-US" sz="1400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4572000" y="3048000"/>
            <a:ext cx="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4648200" y="3657600"/>
            <a:ext cx="685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143000" y="3761601"/>
            <a:ext cx="857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Yield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438400" y="376160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&gt;</a:t>
            </a:r>
            <a:endParaRPr lang="en-US" sz="1200" dirty="0"/>
          </a:p>
        </p:txBody>
      </p:sp>
      <p:sp>
        <p:nvSpPr>
          <p:cNvPr id="74" name="TextBox 73"/>
          <p:cNvSpPr txBox="1"/>
          <p:nvPr/>
        </p:nvSpPr>
        <p:spPr>
          <a:xfrm>
            <a:off x="3886200" y="376160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9</a:t>
            </a:r>
            <a:endParaRPr 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1143000" y="4038600"/>
            <a:ext cx="949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Plant Height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2438400" y="4038600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&lt;=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3886200" y="4038600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120</a:t>
            </a:r>
            <a:endParaRPr lang="en-US" sz="1200" dirty="0"/>
          </a:p>
        </p:txBody>
      </p:sp>
      <p:grpSp>
        <p:nvGrpSpPr>
          <p:cNvPr id="6" name="Group 80"/>
          <p:cNvGrpSpPr/>
          <p:nvPr/>
        </p:nvGrpSpPr>
        <p:grpSpPr>
          <a:xfrm>
            <a:off x="4724400" y="3685401"/>
            <a:ext cx="609600" cy="276999"/>
            <a:chOff x="4800600" y="1475601"/>
            <a:chExt cx="609600" cy="276999"/>
          </a:xfrm>
        </p:grpSpPr>
        <p:sp>
          <p:nvSpPr>
            <p:cNvPr id="69" name="Isosceles Triangle 68"/>
            <p:cNvSpPr/>
            <p:nvPr/>
          </p:nvSpPr>
          <p:spPr>
            <a:xfrm flipV="1">
              <a:off x="5181600" y="1524000"/>
              <a:ext cx="228600" cy="2286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800600" y="1475601"/>
              <a:ext cx="4187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and</a:t>
              </a:r>
              <a:endParaRPr lang="en-US" sz="1200" dirty="0"/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5638800" y="4066401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grpSp>
        <p:nvGrpSpPr>
          <p:cNvPr id="7" name="Group 94"/>
          <p:cNvGrpSpPr/>
          <p:nvPr/>
        </p:nvGrpSpPr>
        <p:grpSpPr>
          <a:xfrm>
            <a:off x="4648200" y="4038600"/>
            <a:ext cx="685800" cy="304800"/>
            <a:chOff x="5181600" y="304800"/>
            <a:chExt cx="685800" cy="304800"/>
          </a:xfrm>
        </p:grpSpPr>
        <p:grpSp>
          <p:nvGrpSpPr>
            <p:cNvPr id="8" name="Group 90"/>
            <p:cNvGrpSpPr/>
            <p:nvPr/>
          </p:nvGrpSpPr>
          <p:grpSpPr>
            <a:xfrm>
              <a:off x="5181600" y="304800"/>
              <a:ext cx="685800" cy="304800"/>
              <a:chOff x="5181600" y="304800"/>
              <a:chExt cx="685800" cy="304800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5181600" y="304800"/>
                <a:ext cx="685800" cy="3048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Isosceles Triangle 88"/>
              <p:cNvSpPr/>
              <p:nvPr/>
            </p:nvSpPr>
            <p:spPr>
              <a:xfrm flipV="1">
                <a:off x="5562600" y="381000"/>
                <a:ext cx="228600" cy="228600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5181600" y="332601"/>
              <a:ext cx="3193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or</a:t>
              </a:r>
              <a:endParaRPr lang="en-US" sz="1200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638800" y="3810000"/>
            <a:ext cx="914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u="sng" dirty="0" smtClean="0">
                <a:solidFill>
                  <a:srgbClr val="C00000"/>
                </a:solidFill>
              </a:rPr>
              <a:t>Delete</a:t>
            </a:r>
            <a:endParaRPr lang="en-US" sz="1200" u="sng" dirty="0">
              <a:solidFill>
                <a:srgbClr val="C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5562600" y="51816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Reset</a:t>
            </a:r>
            <a:endParaRPr lang="en-US" sz="1400" dirty="0"/>
          </a:p>
        </p:txBody>
      </p:sp>
      <p:sp>
        <p:nvSpPr>
          <p:cNvPr id="98" name="Rectangle 97"/>
          <p:cNvSpPr/>
          <p:nvPr/>
        </p:nvSpPr>
        <p:spPr>
          <a:xfrm>
            <a:off x="838200" y="5105400"/>
            <a:ext cx="2971800" cy="1219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914400" y="4953000"/>
            <a:ext cx="1429622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/>
              <a:t>Additional Variables</a:t>
            </a:r>
            <a:endParaRPr 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3886200" y="5105400"/>
            <a:ext cx="685800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Add</a:t>
            </a:r>
            <a:endParaRPr lang="en-US" sz="1200" dirty="0"/>
          </a:p>
        </p:txBody>
      </p:sp>
      <p:sp>
        <p:nvSpPr>
          <p:cNvPr id="102" name="Rectangle 101"/>
          <p:cNvSpPr/>
          <p:nvPr/>
        </p:nvSpPr>
        <p:spPr>
          <a:xfrm>
            <a:off x="990600" y="5257800"/>
            <a:ext cx="2590800" cy="990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990600" y="55626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990600" y="58674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990600" y="5257800"/>
            <a:ext cx="25908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1066800" y="5257800"/>
            <a:ext cx="690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Variable</a:t>
            </a:r>
            <a:endParaRPr 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Group 92"/>
          <p:cNvGrpSpPr/>
          <p:nvPr/>
        </p:nvGrpSpPr>
        <p:grpSpPr>
          <a:xfrm>
            <a:off x="2286000" y="4724400"/>
            <a:ext cx="2971800" cy="1219200"/>
            <a:chOff x="1143000" y="3733800"/>
            <a:chExt cx="2971800" cy="1219200"/>
          </a:xfrm>
        </p:grpSpPr>
        <p:sp>
          <p:nvSpPr>
            <p:cNvPr id="66" name="Rectangle 65"/>
            <p:cNvSpPr/>
            <p:nvPr/>
          </p:nvSpPr>
          <p:spPr>
            <a:xfrm>
              <a:off x="1143000" y="3733800"/>
              <a:ext cx="2971800" cy="1219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1"/>
            <p:cNvGrpSpPr/>
            <p:nvPr/>
          </p:nvGrpSpPr>
          <p:grpSpPr>
            <a:xfrm>
              <a:off x="1295400" y="3886200"/>
              <a:ext cx="2590800" cy="990600"/>
              <a:chOff x="1295400" y="3886200"/>
              <a:chExt cx="2590800" cy="990600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1295400" y="3886200"/>
                <a:ext cx="2590800" cy="9906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1569894" y="4495800"/>
                <a:ext cx="48750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/>
                  <a:t>Blast</a:t>
                </a:r>
                <a:endParaRPr lang="en-US" sz="1200" dirty="0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1557171" y="4218801"/>
                <a:ext cx="84029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/>
                  <a:t>Chalkiness</a:t>
                </a:r>
                <a:endParaRPr lang="en-US" sz="1200" dirty="0"/>
              </a:p>
            </p:txBody>
          </p:sp>
          <p:cxnSp>
            <p:nvCxnSpPr>
              <p:cNvPr id="83" name="Straight Connector 82"/>
              <p:cNvCxnSpPr/>
              <p:nvPr/>
            </p:nvCxnSpPr>
            <p:spPr>
              <a:xfrm>
                <a:off x="1295400" y="4495800"/>
                <a:ext cx="2590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Rectangle 83"/>
              <p:cNvSpPr/>
              <p:nvPr/>
            </p:nvSpPr>
            <p:spPr>
              <a:xfrm>
                <a:off x="1295400" y="3886200"/>
                <a:ext cx="2590800" cy="3048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1371600" y="3886200"/>
                <a:ext cx="69063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bg1"/>
                    </a:solidFill>
                  </a:rPr>
                  <a:t>Variable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1371600" y="4267200"/>
                <a:ext cx="152400" cy="152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1371600" y="4572000"/>
                <a:ext cx="152400" cy="152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5" name="TextBox 94"/>
          <p:cNvSpPr txBox="1"/>
          <p:nvPr/>
        </p:nvSpPr>
        <p:spPr>
          <a:xfrm>
            <a:off x="2438400" y="510540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4800600" y="5181600"/>
            <a:ext cx="228600" cy="685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Isosceles Triangle 103"/>
          <p:cNvSpPr/>
          <p:nvPr/>
        </p:nvSpPr>
        <p:spPr>
          <a:xfrm flipV="1">
            <a:off x="4800600" y="56388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/>
          <p:cNvSpPr txBox="1"/>
          <p:nvPr/>
        </p:nvSpPr>
        <p:spPr>
          <a:xfrm>
            <a:off x="2438400" y="541020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762000" y="2438400"/>
            <a:ext cx="7391400" cy="2895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781800" y="47244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Export</a:t>
            </a:r>
            <a:endParaRPr lang="en-US" sz="1400" dirty="0"/>
          </a:p>
        </p:txBody>
      </p:sp>
      <p:grpSp>
        <p:nvGrpSpPr>
          <p:cNvPr id="2" name="Group 66"/>
          <p:cNvGrpSpPr/>
          <p:nvPr/>
        </p:nvGrpSpPr>
        <p:grpSpPr>
          <a:xfrm>
            <a:off x="838200" y="2590800"/>
            <a:ext cx="7162800" cy="1752600"/>
            <a:chOff x="838200" y="3048000"/>
            <a:chExt cx="7162800" cy="1752600"/>
          </a:xfrm>
        </p:grpSpPr>
        <p:sp>
          <p:nvSpPr>
            <p:cNvPr id="46" name="Rectangle 45"/>
            <p:cNvSpPr/>
            <p:nvPr/>
          </p:nvSpPr>
          <p:spPr>
            <a:xfrm>
              <a:off x="838200" y="3048000"/>
              <a:ext cx="7162800" cy="17526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38200" y="3048000"/>
              <a:ext cx="71628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14400" y="31242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52600" y="312420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>
                  <a:solidFill>
                    <a:schemeClr val="bg1"/>
                  </a:solidFill>
                </a:rPr>
                <a:t>GName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362200" y="3124200"/>
              <a:ext cx="7157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Location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1981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2743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990600" y="3505200"/>
              <a:ext cx="6944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1`</a:t>
              </a:r>
              <a:endParaRPr lang="en-US" sz="1200" dirty="0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34290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2057400" y="3505200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IR 64`</a:t>
              </a:r>
              <a:endParaRPr lang="en-US" sz="12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895600" y="3505200"/>
              <a:ext cx="46519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100`</a:t>
              </a:r>
              <a:endParaRPr lang="en-US" sz="12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90600" y="3733800"/>
              <a:ext cx="6944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1`</a:t>
              </a:r>
              <a:endParaRPr lang="en-US" sz="12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057400" y="3733800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IR 65`</a:t>
              </a:r>
              <a:endParaRPr lang="en-US" sz="12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895600" y="3733800"/>
              <a:ext cx="3866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90`</a:t>
              </a:r>
              <a:endParaRPr lang="en-US" sz="1200" dirty="0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762000" y="2130623"/>
            <a:ext cx="1066800" cy="30777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 1</a:t>
            </a:r>
            <a:endParaRPr lang="en-US" sz="1400" dirty="0"/>
          </a:p>
        </p:txBody>
      </p:sp>
      <p:sp>
        <p:nvSpPr>
          <p:cNvPr id="73" name="TextBox 72"/>
          <p:cNvSpPr txBox="1"/>
          <p:nvPr/>
        </p:nvSpPr>
        <p:spPr>
          <a:xfrm>
            <a:off x="1600200" y="205740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0" name="Picture 3"/>
          <p:cNvPicPr>
            <a:picLocks noChangeAspect="1" noChangeArrowheads="1"/>
          </p:cNvPicPr>
          <p:nvPr/>
        </p:nvPicPr>
        <p:blipFill>
          <a:blip r:embed="rId2" cstate="print"/>
          <a:srcRect t="22656" r="60714" b="52627"/>
          <a:stretch>
            <a:fillRect/>
          </a:stretch>
        </p:blipFill>
        <p:spPr bwMode="auto">
          <a:xfrm>
            <a:off x="1524000" y="2971800"/>
            <a:ext cx="65532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" name="TextBox 30"/>
          <p:cNvSpPr txBox="1"/>
          <p:nvPr/>
        </p:nvSpPr>
        <p:spPr>
          <a:xfrm>
            <a:off x="3048000" y="2667000"/>
            <a:ext cx="417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Site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505200" y="26670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90600" y="3429000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</a:t>
            </a:r>
            <a:endParaRPr 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990600" y="3609201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</a:t>
            </a:r>
            <a:endParaRPr 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41148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Season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0292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PH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6388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Blast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029200" y="4724400"/>
            <a:ext cx="1600200" cy="3048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Save to Folder</a:t>
            </a:r>
            <a:endParaRPr lang="en-US" sz="1200" dirty="0"/>
          </a:p>
        </p:txBody>
      </p:sp>
      <p:sp>
        <p:nvSpPr>
          <p:cNvPr id="43" name="TextBox 42"/>
          <p:cNvSpPr txBox="1"/>
          <p:nvPr/>
        </p:nvSpPr>
        <p:spPr>
          <a:xfrm>
            <a:off x="6096000" y="266700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Chalkiness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685800" y="1981200"/>
            <a:ext cx="7543800" cy="411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762000" y="2438400"/>
            <a:ext cx="7391400" cy="2895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52600" y="16764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Result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676400"/>
            <a:ext cx="1066800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Criteria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5334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User: Cross  Study Query</a:t>
            </a:r>
            <a:endParaRPr lang="en-US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781800" y="4724400"/>
            <a:ext cx="1143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Export</a:t>
            </a:r>
            <a:endParaRPr lang="en-US" sz="1400" dirty="0"/>
          </a:p>
        </p:txBody>
      </p:sp>
      <p:grpSp>
        <p:nvGrpSpPr>
          <p:cNvPr id="2" name="Group 66"/>
          <p:cNvGrpSpPr/>
          <p:nvPr/>
        </p:nvGrpSpPr>
        <p:grpSpPr>
          <a:xfrm>
            <a:off x="838200" y="2590800"/>
            <a:ext cx="7162800" cy="1752600"/>
            <a:chOff x="838200" y="3048000"/>
            <a:chExt cx="7162800" cy="1752600"/>
          </a:xfrm>
        </p:grpSpPr>
        <p:sp>
          <p:nvSpPr>
            <p:cNvPr id="46" name="Rectangle 45"/>
            <p:cNvSpPr/>
            <p:nvPr/>
          </p:nvSpPr>
          <p:spPr>
            <a:xfrm>
              <a:off x="838200" y="3048000"/>
              <a:ext cx="7162800" cy="17526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38200" y="3048000"/>
              <a:ext cx="71628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14400" y="31242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752600" y="312420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>
                  <a:solidFill>
                    <a:schemeClr val="bg1"/>
                  </a:solidFill>
                </a:rPr>
                <a:t>GName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362200" y="3124200"/>
              <a:ext cx="7157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Location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1981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27432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990600" y="3505200"/>
              <a:ext cx="6944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1`</a:t>
              </a:r>
              <a:endParaRPr lang="en-US" sz="1200" dirty="0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3429000" y="3048000"/>
              <a:ext cx="0" cy="175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2057400" y="3505200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IR 64`</a:t>
              </a:r>
              <a:endParaRPr lang="en-US" sz="12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895600" y="3505200"/>
              <a:ext cx="46519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100`</a:t>
              </a:r>
              <a:endParaRPr lang="en-US" sz="12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990600" y="3733800"/>
              <a:ext cx="6944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1`</a:t>
              </a:r>
              <a:endParaRPr lang="en-US" sz="12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057400" y="3733800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IR 65`</a:t>
              </a:r>
              <a:endParaRPr lang="en-US" sz="12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895600" y="3733800"/>
              <a:ext cx="3866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90`</a:t>
              </a:r>
              <a:endParaRPr lang="en-US" sz="1200" dirty="0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762000" y="2130623"/>
            <a:ext cx="1066800" cy="30777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 1</a:t>
            </a:r>
            <a:endParaRPr lang="en-US" sz="1400" dirty="0"/>
          </a:p>
        </p:txBody>
      </p:sp>
      <p:sp>
        <p:nvSpPr>
          <p:cNvPr id="69" name="TextBox 68"/>
          <p:cNvSpPr txBox="1"/>
          <p:nvPr/>
        </p:nvSpPr>
        <p:spPr>
          <a:xfrm>
            <a:off x="1828800" y="2133600"/>
            <a:ext cx="1066800" cy="30777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Dataset2</a:t>
            </a:r>
            <a:endParaRPr lang="en-US" sz="1400" dirty="0"/>
          </a:p>
        </p:txBody>
      </p:sp>
      <p:sp>
        <p:nvSpPr>
          <p:cNvPr id="73" name="TextBox 72"/>
          <p:cNvSpPr txBox="1"/>
          <p:nvPr/>
        </p:nvSpPr>
        <p:spPr>
          <a:xfrm>
            <a:off x="1600200" y="205740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681336" y="2057400"/>
            <a:ext cx="290464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</a:rPr>
              <a:t>x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0" name="Picture 3"/>
          <p:cNvPicPr>
            <a:picLocks noChangeAspect="1" noChangeArrowheads="1"/>
          </p:cNvPicPr>
          <p:nvPr/>
        </p:nvPicPr>
        <p:blipFill>
          <a:blip r:embed="rId2" cstate="print"/>
          <a:srcRect t="22656" r="60714" b="52627"/>
          <a:stretch>
            <a:fillRect/>
          </a:stretch>
        </p:blipFill>
        <p:spPr bwMode="auto">
          <a:xfrm>
            <a:off x="1524000" y="2971800"/>
            <a:ext cx="65532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" name="TextBox 30"/>
          <p:cNvSpPr txBox="1"/>
          <p:nvPr/>
        </p:nvSpPr>
        <p:spPr>
          <a:xfrm>
            <a:off x="3048000" y="2667000"/>
            <a:ext cx="417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Site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505200" y="26670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90600" y="3429000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</a:t>
            </a:r>
            <a:endParaRPr 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990600" y="3609201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Study 1</a:t>
            </a:r>
            <a:endParaRPr 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41148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Season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0292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PH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638800" y="2667000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Yld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029200" y="4724400"/>
            <a:ext cx="16002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Save to Folder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r>
              <a:rPr lang="en-US" dirty="0" err="1" smtClean="0"/>
              <a:t>Germplasm</a:t>
            </a:r>
            <a:r>
              <a:rPr lang="en-US" dirty="0" smtClean="0"/>
              <a:t> Query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914400" y="381000"/>
            <a:ext cx="7467600" cy="624840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6324600" cy="152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600" y="1981200"/>
            <a:ext cx="6324600" cy="381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71600" y="1219200"/>
            <a:ext cx="6324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71600" y="609600"/>
            <a:ext cx="1863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Search </a:t>
            </a:r>
            <a:r>
              <a:rPr lang="en-US" sz="1400" dirty="0" err="1" smtClean="0">
                <a:solidFill>
                  <a:schemeClr val="tx2"/>
                </a:solidFill>
              </a:rPr>
              <a:t>Germplasm</a:t>
            </a:r>
            <a:r>
              <a:rPr lang="en-US" sz="1400" dirty="0" smtClean="0">
                <a:solidFill>
                  <a:schemeClr val="tx2"/>
                </a:solidFill>
              </a:rPr>
              <a:t> By: 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00400" y="685800"/>
            <a:ext cx="1676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flipV="1">
            <a:off x="46482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352800" y="685800"/>
            <a:ext cx="5581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4953000" y="685800"/>
            <a:ext cx="1828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934200" y="685800"/>
            <a:ext cx="762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Go</a:t>
            </a:r>
            <a:endParaRPr lang="en-US" sz="1200" dirty="0"/>
          </a:p>
        </p:txBody>
      </p:sp>
      <p:grpSp>
        <p:nvGrpSpPr>
          <p:cNvPr id="2" name="Group 53"/>
          <p:cNvGrpSpPr/>
          <p:nvPr/>
        </p:nvGrpSpPr>
        <p:grpSpPr>
          <a:xfrm>
            <a:off x="3810000" y="990600"/>
            <a:ext cx="1676400" cy="762000"/>
            <a:chOff x="4191000" y="3352800"/>
            <a:chExt cx="1066800" cy="825500"/>
          </a:xfrm>
        </p:grpSpPr>
        <p:sp>
          <p:nvSpPr>
            <p:cNvPr id="35" name="Rectangle 34"/>
            <p:cNvSpPr/>
            <p:nvPr/>
          </p:nvSpPr>
          <p:spPr>
            <a:xfrm>
              <a:off x="4191000" y="3352800"/>
              <a:ext cx="1066800" cy="825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191000" y="3352801"/>
              <a:ext cx="1066800" cy="30008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Key Characteristic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267200" y="3533001"/>
              <a:ext cx="18473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2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5240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64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2763587" y="1752600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Name1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75000"/>
                  </a:schemeClr>
                </a:solidFill>
              </a:rPr>
              <a:t>IR 65</a:t>
            </a:r>
            <a:endParaRPr lang="en-US" sz="1200" u="sn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63587" y="20852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2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1054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23" name="TextBox 14"/>
          <p:cNvSpPr txBox="1"/>
          <p:nvPr/>
        </p:nvSpPr>
        <p:spPr>
          <a:xfrm>
            <a:off x="1447800" y="1295400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Germplasm</a:t>
            </a:r>
            <a:r>
              <a:rPr lang="en-US" sz="1200" dirty="0" smtClean="0">
                <a:solidFill>
                  <a:schemeClr val="bg1"/>
                </a:solidFill>
              </a:rPr>
              <a:t>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5021" y="132320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Other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10040" y="12954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743200" y="1219200"/>
            <a:ext cx="0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29000" y="1219200"/>
            <a:ext cx="0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029200" y="1219200"/>
            <a:ext cx="0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324600" y="1219200"/>
            <a:ext cx="0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054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15240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66</a:t>
            </a:r>
            <a:endParaRPr 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2763587" y="23900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3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51054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5029200" y="685800"/>
            <a:ext cx="530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6%</a:t>
            </a:r>
            <a:endParaRPr lang="en-US" sz="1200" dirty="0"/>
          </a:p>
        </p:txBody>
      </p:sp>
      <p:sp>
        <p:nvSpPr>
          <p:cNvPr id="57" name="Rectangle 56"/>
          <p:cNvSpPr/>
          <p:nvPr/>
        </p:nvSpPr>
        <p:spPr>
          <a:xfrm>
            <a:off x="1371600" y="3733800"/>
            <a:ext cx="6324600" cy="2819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371600" y="3429000"/>
            <a:ext cx="1497589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Detail</a:t>
            </a:r>
            <a:endParaRPr lang="en-US" sz="1400" dirty="0"/>
          </a:p>
        </p:txBody>
      </p:sp>
      <p:sp>
        <p:nvSpPr>
          <p:cNvPr id="61" name="TextBox 60"/>
          <p:cNvSpPr txBox="1"/>
          <p:nvPr/>
        </p:nvSpPr>
        <p:spPr>
          <a:xfrm>
            <a:off x="1524000" y="3962400"/>
            <a:ext cx="17091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Germplasm</a:t>
            </a:r>
            <a:r>
              <a:rPr lang="en-US" sz="1200" dirty="0" smtClean="0"/>
              <a:t> Name: IR 65</a:t>
            </a:r>
            <a:endParaRPr lang="en-US" sz="1200" dirty="0"/>
          </a:p>
        </p:txBody>
      </p:sp>
      <p:sp>
        <p:nvSpPr>
          <p:cNvPr id="62" name="TextBox 61"/>
          <p:cNvSpPr txBox="1"/>
          <p:nvPr/>
        </p:nvSpPr>
        <p:spPr>
          <a:xfrm>
            <a:off x="1524000" y="4142601"/>
            <a:ext cx="1502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Other name: Name 1</a:t>
            </a:r>
            <a:endParaRPr lang="en-US" sz="1200" dirty="0"/>
          </a:p>
        </p:txBody>
      </p:sp>
      <p:sp>
        <p:nvSpPr>
          <p:cNvPr id="63" name="TextBox 62"/>
          <p:cNvSpPr txBox="1"/>
          <p:nvPr/>
        </p:nvSpPr>
        <p:spPr>
          <a:xfrm>
            <a:off x="1524000" y="4343400"/>
            <a:ext cx="10836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Breeder: Dr Ye</a:t>
            </a:r>
            <a:endParaRPr lang="en-US" sz="1200" dirty="0"/>
          </a:p>
        </p:txBody>
      </p:sp>
      <p:sp>
        <p:nvSpPr>
          <p:cNvPr id="64" name="TextBox 63"/>
          <p:cNvSpPr txBox="1"/>
          <p:nvPr/>
        </p:nvSpPr>
        <p:spPr>
          <a:xfrm>
            <a:off x="1524000" y="4523601"/>
            <a:ext cx="23151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Germplasm</a:t>
            </a:r>
            <a:r>
              <a:rPr lang="en-US" sz="1200" dirty="0" smtClean="0"/>
              <a:t> </a:t>
            </a:r>
            <a:r>
              <a:rPr lang="en-US" sz="1200" dirty="0" err="1" smtClean="0"/>
              <a:t>Type:Variety</a:t>
            </a:r>
            <a:r>
              <a:rPr lang="en-US" sz="1200" dirty="0" smtClean="0"/>
              <a:t> - Release</a:t>
            </a:r>
            <a:endParaRPr 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1524000" y="4752201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Number</a:t>
            </a:r>
            <a:endParaRPr lang="en-US" sz="1200" dirty="0"/>
          </a:p>
        </p:txBody>
      </p:sp>
      <p:sp>
        <p:nvSpPr>
          <p:cNvPr id="66" name="TextBox 65"/>
          <p:cNvSpPr txBox="1"/>
          <p:nvPr/>
        </p:nvSpPr>
        <p:spPr>
          <a:xfrm>
            <a:off x="1524000" y="4953000"/>
            <a:ext cx="6774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Cross</a:t>
            </a:r>
            <a:endParaRPr lang="en-US" sz="1200" dirty="0"/>
          </a:p>
        </p:txBody>
      </p:sp>
      <p:sp>
        <p:nvSpPr>
          <p:cNvPr id="67" name="TextBox 66"/>
          <p:cNvSpPr txBox="1"/>
          <p:nvPr/>
        </p:nvSpPr>
        <p:spPr>
          <a:xfrm>
            <a:off x="1524000" y="5133201"/>
            <a:ext cx="8127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Parentage</a:t>
            </a:r>
            <a:endParaRPr lang="en-US" sz="1200" dirty="0"/>
          </a:p>
        </p:txBody>
      </p:sp>
      <p:sp>
        <p:nvSpPr>
          <p:cNvPr id="68" name="TextBox 67"/>
          <p:cNvSpPr txBox="1"/>
          <p:nvPr/>
        </p:nvSpPr>
        <p:spPr>
          <a:xfrm>
            <a:off x="1524000" y="5361801"/>
            <a:ext cx="1082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Female Parent</a:t>
            </a:r>
            <a:endParaRPr lang="en-US" sz="1200" dirty="0"/>
          </a:p>
        </p:txBody>
      </p:sp>
      <p:sp>
        <p:nvSpPr>
          <p:cNvPr id="69" name="TextBox 68"/>
          <p:cNvSpPr txBox="1"/>
          <p:nvPr/>
        </p:nvSpPr>
        <p:spPr>
          <a:xfrm>
            <a:off x="1524000" y="5590401"/>
            <a:ext cx="945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Male Parent</a:t>
            </a:r>
            <a:endParaRPr lang="en-US" sz="1200" dirty="0"/>
          </a:p>
        </p:txBody>
      </p:sp>
      <p:sp>
        <p:nvSpPr>
          <p:cNvPr id="70" name="TextBox 69"/>
          <p:cNvSpPr txBox="1"/>
          <p:nvPr/>
        </p:nvSpPr>
        <p:spPr>
          <a:xfrm>
            <a:off x="1524000" y="5791200"/>
            <a:ext cx="123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Selection History</a:t>
            </a:r>
            <a:endParaRPr lang="en-US" sz="1200" dirty="0"/>
          </a:p>
        </p:txBody>
      </p:sp>
      <p:sp>
        <p:nvSpPr>
          <p:cNvPr id="71" name="TextBox 70"/>
          <p:cNvSpPr txBox="1"/>
          <p:nvPr/>
        </p:nvSpPr>
        <p:spPr>
          <a:xfrm>
            <a:off x="1524000" y="5971401"/>
            <a:ext cx="610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</a:t>
            </a:r>
            <a:endParaRPr lang="en-US" sz="1200" dirty="0"/>
          </a:p>
        </p:txBody>
      </p:sp>
      <p:sp>
        <p:nvSpPr>
          <p:cNvPr id="72" name="TextBox 71"/>
          <p:cNvSpPr txBox="1"/>
          <p:nvPr/>
        </p:nvSpPr>
        <p:spPr>
          <a:xfrm>
            <a:off x="3810000" y="1295400"/>
            <a:ext cx="1676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Type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895600" y="3429000"/>
            <a:ext cx="1112164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Study Tested</a:t>
            </a:r>
            <a:endParaRPr lang="en-US" sz="1400" dirty="0"/>
          </a:p>
        </p:txBody>
      </p:sp>
      <p:sp>
        <p:nvSpPr>
          <p:cNvPr id="76" name="TextBox 75"/>
          <p:cNvSpPr txBox="1"/>
          <p:nvPr/>
        </p:nvSpPr>
        <p:spPr>
          <a:xfrm>
            <a:off x="4343400" y="3962400"/>
            <a:ext cx="1236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Abiotic</a:t>
            </a:r>
            <a:r>
              <a:rPr lang="en-US" sz="1200" dirty="0" smtClean="0"/>
              <a:t>: Sub, Salt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>
            <a:off x="4343400" y="4191000"/>
            <a:ext cx="9171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Biotic: Blast</a:t>
            </a:r>
            <a:endParaRPr lang="en-US" sz="1200" dirty="0"/>
          </a:p>
        </p:txBody>
      </p:sp>
      <p:sp>
        <p:nvSpPr>
          <p:cNvPr id="78" name="TextBox 77"/>
          <p:cNvSpPr txBox="1"/>
          <p:nvPr/>
        </p:nvSpPr>
        <p:spPr>
          <a:xfrm>
            <a:off x="4343400" y="4371201"/>
            <a:ext cx="1501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Grain Quality: Aroma</a:t>
            </a:r>
            <a:endParaRPr lang="en-US" sz="1200" dirty="0"/>
          </a:p>
        </p:txBody>
      </p:sp>
      <p:sp>
        <p:nvSpPr>
          <p:cNvPr id="86" name="Rectangle 85"/>
          <p:cNvSpPr/>
          <p:nvPr/>
        </p:nvSpPr>
        <p:spPr>
          <a:xfrm>
            <a:off x="6858000" y="3200400"/>
            <a:ext cx="8382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Export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914400" y="381000"/>
            <a:ext cx="7467600" cy="624840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6324600" cy="1447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600" y="1981200"/>
            <a:ext cx="6324600" cy="381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71600" y="1219200"/>
            <a:ext cx="6324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71600" y="609600"/>
            <a:ext cx="1863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Search </a:t>
            </a:r>
            <a:r>
              <a:rPr lang="en-US" sz="1400" dirty="0" err="1" smtClean="0">
                <a:solidFill>
                  <a:schemeClr val="tx2"/>
                </a:solidFill>
              </a:rPr>
              <a:t>Germplasm</a:t>
            </a:r>
            <a:r>
              <a:rPr lang="en-US" sz="1400" dirty="0" smtClean="0">
                <a:solidFill>
                  <a:schemeClr val="tx2"/>
                </a:solidFill>
              </a:rPr>
              <a:t> By: 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00400" y="685800"/>
            <a:ext cx="1676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flipV="1">
            <a:off x="46482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352800" y="685800"/>
            <a:ext cx="5581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4953000" y="685800"/>
            <a:ext cx="18288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934200" y="685800"/>
            <a:ext cx="7620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Go</a:t>
            </a:r>
            <a:endParaRPr lang="en-US" sz="1200" dirty="0"/>
          </a:p>
        </p:txBody>
      </p:sp>
      <p:grpSp>
        <p:nvGrpSpPr>
          <p:cNvPr id="2" name="Group 53"/>
          <p:cNvGrpSpPr/>
          <p:nvPr/>
        </p:nvGrpSpPr>
        <p:grpSpPr>
          <a:xfrm>
            <a:off x="3810000" y="990600"/>
            <a:ext cx="1676400" cy="762000"/>
            <a:chOff x="4191000" y="3352800"/>
            <a:chExt cx="1066800" cy="825500"/>
          </a:xfrm>
        </p:grpSpPr>
        <p:sp>
          <p:nvSpPr>
            <p:cNvPr id="35" name="Rectangle 34"/>
            <p:cNvSpPr/>
            <p:nvPr/>
          </p:nvSpPr>
          <p:spPr>
            <a:xfrm>
              <a:off x="4191000" y="3352800"/>
              <a:ext cx="1066800" cy="825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191000" y="3352801"/>
              <a:ext cx="1066800" cy="30008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Key Characteristic</a:t>
              </a:r>
              <a:endParaRPr lang="en-US" sz="12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267200" y="3533001"/>
              <a:ext cx="18473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2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5240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64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2763587" y="1752600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Name1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 smtClean="0">
                <a:solidFill>
                  <a:schemeClr val="tx2">
                    <a:lumMod val="75000"/>
                  </a:schemeClr>
                </a:solidFill>
              </a:rPr>
              <a:t>IR 65</a:t>
            </a:r>
            <a:endParaRPr lang="en-US" sz="1200" u="sn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63587" y="20852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2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1054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23" name="TextBox 14"/>
          <p:cNvSpPr txBox="1"/>
          <p:nvPr/>
        </p:nvSpPr>
        <p:spPr>
          <a:xfrm>
            <a:off x="1447800" y="1295400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Germplasm</a:t>
            </a:r>
            <a:r>
              <a:rPr lang="en-US" sz="1200" dirty="0" smtClean="0">
                <a:solidFill>
                  <a:schemeClr val="bg1"/>
                </a:solidFill>
              </a:rPr>
              <a:t>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5021" y="132320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Other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10040" y="12954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743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290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029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3246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054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15240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66</a:t>
            </a:r>
            <a:endParaRPr 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2763587" y="23900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3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51054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5029200" y="685800"/>
            <a:ext cx="530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6%</a:t>
            </a:r>
            <a:endParaRPr lang="en-US" sz="1200" dirty="0"/>
          </a:p>
        </p:txBody>
      </p:sp>
      <p:sp>
        <p:nvSpPr>
          <p:cNvPr id="57" name="Rectangle 56"/>
          <p:cNvSpPr/>
          <p:nvPr/>
        </p:nvSpPr>
        <p:spPr>
          <a:xfrm>
            <a:off x="1371600" y="3733800"/>
            <a:ext cx="6324600" cy="266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371600" y="3429000"/>
            <a:ext cx="149758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Detail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3810000" y="1295400"/>
            <a:ext cx="16764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Type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895600" y="3429000"/>
            <a:ext cx="111216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Study Tested</a:t>
            </a:r>
            <a:endParaRPr lang="en-US" sz="1400" dirty="0"/>
          </a:p>
        </p:txBody>
      </p:sp>
      <p:grpSp>
        <p:nvGrpSpPr>
          <p:cNvPr id="3" name="Group 47"/>
          <p:cNvGrpSpPr/>
          <p:nvPr/>
        </p:nvGrpSpPr>
        <p:grpSpPr>
          <a:xfrm>
            <a:off x="1600200" y="3886200"/>
            <a:ext cx="5562600" cy="2438400"/>
            <a:chOff x="1905000" y="1676400"/>
            <a:chExt cx="6324600" cy="3048000"/>
          </a:xfrm>
        </p:grpSpPr>
        <p:sp>
          <p:nvSpPr>
            <p:cNvPr id="49" name="Rectangle 48"/>
            <p:cNvSpPr/>
            <p:nvPr/>
          </p:nvSpPr>
          <p:spPr>
            <a:xfrm>
              <a:off x="1905000" y="2057400"/>
              <a:ext cx="6324600" cy="2667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905000" y="2438400"/>
              <a:ext cx="6324600" cy="381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905000" y="1676400"/>
              <a:ext cx="63246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221313" y="1752600"/>
              <a:ext cx="7160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Program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57400" y="2209800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</a:t>
              </a:r>
              <a:endParaRPr lang="en-US" sz="12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296987" y="2209800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1</a:t>
              </a:r>
              <a:endParaRPr lang="en-US" sz="12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57400" y="2542401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 smtClean="0">
                  <a:solidFill>
                    <a:schemeClr val="tx2">
                      <a:lumMod val="75000"/>
                    </a:schemeClr>
                  </a:solidFill>
                </a:rPr>
                <a:t>Study 2</a:t>
              </a:r>
              <a:endParaRPr lang="en-US" sz="1200" u="sng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296987" y="25424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2</a:t>
              </a:r>
              <a:endParaRPr lang="en-US" sz="12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638800" y="25424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74" name="TextBox 14"/>
            <p:cNvSpPr txBox="1"/>
            <p:nvPr/>
          </p:nvSpPr>
          <p:spPr>
            <a:xfrm>
              <a:off x="1981200" y="17526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258399" y="1752600"/>
              <a:ext cx="627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Project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643440" y="1752600"/>
              <a:ext cx="4525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Year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7" name="Straight Connector 76"/>
            <p:cNvCxnSpPr/>
            <p:nvPr/>
          </p:nvCxnSpPr>
          <p:spPr>
            <a:xfrm>
              <a:off x="3276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4157597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5562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8580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5638800" y="2209800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57400" y="2847201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3</a:t>
              </a:r>
              <a:endParaRPr lang="en-US" sz="12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96987" y="28472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3</a:t>
              </a:r>
              <a:endParaRPr lang="en-US" sz="12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638800" y="28472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</p:grpSp>
      <p:sp>
        <p:nvSpPr>
          <p:cNvPr id="61" name="Rectangle 60"/>
          <p:cNvSpPr/>
          <p:nvPr/>
        </p:nvSpPr>
        <p:spPr>
          <a:xfrm>
            <a:off x="6858000" y="3200400"/>
            <a:ext cx="8382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Export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914400" y="381000"/>
            <a:ext cx="7467600" cy="624840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6324600" cy="1447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71600" y="1981200"/>
            <a:ext cx="6324600" cy="381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71600" y="1219200"/>
            <a:ext cx="6324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219200" y="685800"/>
            <a:ext cx="1863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</a:rPr>
              <a:t>Search </a:t>
            </a:r>
            <a:r>
              <a:rPr lang="en-US" sz="1400" dirty="0" err="1" smtClean="0">
                <a:solidFill>
                  <a:schemeClr val="tx2"/>
                </a:solidFill>
              </a:rPr>
              <a:t>Germplasm</a:t>
            </a:r>
            <a:r>
              <a:rPr lang="en-US" sz="1400" dirty="0" smtClean="0">
                <a:solidFill>
                  <a:schemeClr val="tx2"/>
                </a:solidFill>
              </a:rPr>
              <a:t> By: 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71800" y="685800"/>
            <a:ext cx="16764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flipV="1">
            <a:off x="44196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124200" y="685800"/>
            <a:ext cx="1293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Key Characteristic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4724400" y="685800"/>
            <a:ext cx="1219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2800" y="685800"/>
            <a:ext cx="5334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Go</a:t>
            </a:r>
            <a:endParaRPr lang="en-US" sz="1200" dirty="0"/>
          </a:p>
        </p:txBody>
      </p:sp>
      <p:sp>
        <p:nvSpPr>
          <p:cNvPr id="35" name="Rectangle 34"/>
          <p:cNvSpPr/>
          <p:nvPr/>
        </p:nvSpPr>
        <p:spPr>
          <a:xfrm>
            <a:off x="4800600" y="990600"/>
            <a:ext cx="12192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724400" y="762000"/>
            <a:ext cx="1143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Biotic</a:t>
            </a:r>
            <a:endParaRPr 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4920343" y="1156939"/>
            <a:ext cx="2902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5240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64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2763587" y="1752600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Name1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15240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</a:rPr>
              <a:t>IR 65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63587" y="20852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2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105400" y="20852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23" name="TextBox 14"/>
          <p:cNvSpPr txBox="1"/>
          <p:nvPr/>
        </p:nvSpPr>
        <p:spPr>
          <a:xfrm>
            <a:off x="1447800" y="1295400"/>
            <a:ext cx="1317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</a:rPr>
              <a:t>Germplasm</a:t>
            </a:r>
            <a:r>
              <a:rPr lang="en-US" sz="1200" dirty="0" smtClean="0">
                <a:solidFill>
                  <a:schemeClr val="bg1"/>
                </a:solidFill>
              </a:rPr>
              <a:t>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65021" y="1323201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Other Name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10040" y="1295400"/>
            <a:ext cx="4525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Year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743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290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0292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324600" y="1219200"/>
            <a:ext cx="0" cy="1828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05400" y="175260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15240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IR 66</a:t>
            </a:r>
            <a:endParaRPr 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2763587" y="2390001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Name 3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5105400" y="239000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2013</a:t>
            </a:r>
            <a:endParaRPr lang="en-US" sz="1200" dirty="0"/>
          </a:p>
        </p:txBody>
      </p:sp>
      <p:sp>
        <p:nvSpPr>
          <p:cNvPr id="57" name="Rectangle 56"/>
          <p:cNvSpPr/>
          <p:nvPr/>
        </p:nvSpPr>
        <p:spPr>
          <a:xfrm>
            <a:off x="1371600" y="3733800"/>
            <a:ext cx="6324600" cy="266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371600" y="3429000"/>
            <a:ext cx="1497589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Germplasm</a:t>
            </a:r>
            <a:r>
              <a:rPr lang="en-US" sz="1400" dirty="0" smtClean="0"/>
              <a:t> Detail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4800600" y="9906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Abiotic</a:t>
            </a:r>
            <a:r>
              <a:rPr lang="en-US" sz="1200" dirty="0" smtClean="0"/>
              <a:t> Stress</a:t>
            </a:r>
            <a:endParaRPr lang="en-US" sz="1200" dirty="0"/>
          </a:p>
        </p:txBody>
      </p:sp>
      <p:sp>
        <p:nvSpPr>
          <p:cNvPr id="73" name="TextBox 72"/>
          <p:cNvSpPr txBox="1"/>
          <p:nvPr/>
        </p:nvSpPr>
        <p:spPr>
          <a:xfrm>
            <a:off x="2895600" y="3429000"/>
            <a:ext cx="111216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Study Tested</a:t>
            </a:r>
            <a:endParaRPr lang="en-US" sz="1400" dirty="0"/>
          </a:p>
        </p:txBody>
      </p:sp>
      <p:grpSp>
        <p:nvGrpSpPr>
          <p:cNvPr id="2" name="Group 47"/>
          <p:cNvGrpSpPr/>
          <p:nvPr/>
        </p:nvGrpSpPr>
        <p:grpSpPr>
          <a:xfrm>
            <a:off x="1600200" y="3886200"/>
            <a:ext cx="5562600" cy="2438400"/>
            <a:chOff x="1905000" y="1676400"/>
            <a:chExt cx="6324600" cy="3048000"/>
          </a:xfrm>
        </p:grpSpPr>
        <p:sp>
          <p:nvSpPr>
            <p:cNvPr id="49" name="Rectangle 48"/>
            <p:cNvSpPr/>
            <p:nvPr/>
          </p:nvSpPr>
          <p:spPr>
            <a:xfrm>
              <a:off x="1905000" y="2057400"/>
              <a:ext cx="6324600" cy="2667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905000" y="2438400"/>
              <a:ext cx="6324600" cy="381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905000" y="1676400"/>
              <a:ext cx="63246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221313" y="1752600"/>
              <a:ext cx="7160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Program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57401" y="2057400"/>
              <a:ext cx="6495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Study 1</a:t>
              </a:r>
              <a:endParaRPr lang="en-US" sz="12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296987" y="2152650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1</a:t>
              </a:r>
              <a:endParaRPr lang="en-US" sz="12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57401" y="2438400"/>
              <a:ext cx="6495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 smtClean="0">
                  <a:solidFill>
                    <a:schemeClr val="tx2">
                      <a:lumMod val="75000"/>
                    </a:schemeClr>
                  </a:solidFill>
                </a:rPr>
                <a:t>Study 2</a:t>
              </a:r>
              <a:endParaRPr lang="en-US" sz="1200" u="sng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296987" y="2438400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2</a:t>
              </a:r>
              <a:endParaRPr lang="en-US" sz="12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638800" y="25424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74" name="TextBox 14"/>
            <p:cNvSpPr txBox="1"/>
            <p:nvPr/>
          </p:nvSpPr>
          <p:spPr>
            <a:xfrm>
              <a:off x="1981200" y="1752600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Study Name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258399" y="1752600"/>
              <a:ext cx="627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Project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643440" y="1752600"/>
              <a:ext cx="4525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</a:rPr>
                <a:t>Year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7" name="Straight Connector 76"/>
            <p:cNvCxnSpPr/>
            <p:nvPr/>
          </p:nvCxnSpPr>
          <p:spPr>
            <a:xfrm>
              <a:off x="3276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4157597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55626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858000" y="1676400"/>
              <a:ext cx="0" cy="3048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5638800" y="2209800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57401" y="2847201"/>
              <a:ext cx="733047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sng" dirty="0" smtClean="0">
                  <a:solidFill>
                    <a:schemeClr val="tx2">
                      <a:lumMod val="75000"/>
                    </a:schemeClr>
                  </a:solidFill>
                </a:rPr>
                <a:t>Study</a:t>
              </a:r>
              <a:r>
                <a:rPr lang="en-US" sz="1200" u="sng" dirty="0" smtClean="0"/>
                <a:t> 3</a:t>
              </a:r>
              <a:endParaRPr lang="en-US" sz="1200" u="sng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96987" y="2847201"/>
              <a:ext cx="7416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Project 3</a:t>
              </a:r>
              <a:endParaRPr lang="en-US" sz="12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638800" y="2847201"/>
              <a:ext cx="4988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2013</a:t>
              </a:r>
              <a:endParaRPr lang="en-US" sz="1200" dirty="0"/>
            </a:p>
          </p:txBody>
        </p:sp>
      </p:grpSp>
      <p:sp>
        <p:nvSpPr>
          <p:cNvPr id="61" name="Isosceles Triangle 60"/>
          <p:cNvSpPr/>
          <p:nvPr/>
        </p:nvSpPr>
        <p:spPr>
          <a:xfrm flipV="1">
            <a:off x="57150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4800600" y="12192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Grain Quality</a:t>
            </a:r>
            <a:endParaRPr lang="en-US" sz="1200" dirty="0"/>
          </a:p>
        </p:txBody>
      </p:sp>
      <p:sp>
        <p:nvSpPr>
          <p:cNvPr id="63" name="TextBox 62"/>
          <p:cNvSpPr txBox="1"/>
          <p:nvPr/>
        </p:nvSpPr>
        <p:spPr>
          <a:xfrm>
            <a:off x="4800600" y="1447800"/>
            <a:ext cx="12192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Major Genes</a:t>
            </a:r>
            <a:endParaRPr lang="en-US" sz="1200" dirty="0"/>
          </a:p>
        </p:txBody>
      </p:sp>
      <p:sp>
        <p:nvSpPr>
          <p:cNvPr id="70" name="Rectangle 69"/>
          <p:cNvSpPr/>
          <p:nvPr/>
        </p:nvSpPr>
        <p:spPr>
          <a:xfrm>
            <a:off x="6019800" y="685800"/>
            <a:ext cx="1219200" cy="304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Isosceles Triangle 84"/>
          <p:cNvSpPr/>
          <p:nvPr/>
        </p:nvSpPr>
        <p:spPr>
          <a:xfrm flipV="1">
            <a:off x="7010400" y="762000"/>
            <a:ext cx="228600" cy="228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3733800" y="4267200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1</a:t>
            </a:r>
            <a:endParaRPr lang="en-US" sz="1200" dirty="0"/>
          </a:p>
        </p:txBody>
      </p:sp>
      <p:sp>
        <p:nvSpPr>
          <p:cNvPr id="87" name="TextBox 86"/>
          <p:cNvSpPr txBox="1"/>
          <p:nvPr/>
        </p:nvSpPr>
        <p:spPr>
          <a:xfrm>
            <a:off x="3733800" y="4523601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2</a:t>
            </a:r>
            <a:endParaRPr lang="en-US" sz="1200" dirty="0"/>
          </a:p>
        </p:txBody>
      </p:sp>
      <p:sp>
        <p:nvSpPr>
          <p:cNvPr id="88" name="TextBox 87"/>
          <p:cNvSpPr txBox="1"/>
          <p:nvPr/>
        </p:nvSpPr>
        <p:spPr>
          <a:xfrm>
            <a:off x="3733800" y="4828401"/>
            <a:ext cx="8298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Program 3</a:t>
            </a:r>
            <a:endParaRPr lang="en-US" sz="1200" dirty="0"/>
          </a:p>
        </p:txBody>
      </p:sp>
      <p:sp>
        <p:nvSpPr>
          <p:cNvPr id="64" name="Rectangle 63"/>
          <p:cNvSpPr/>
          <p:nvPr/>
        </p:nvSpPr>
        <p:spPr>
          <a:xfrm>
            <a:off x="6858000" y="3200400"/>
            <a:ext cx="838200" cy="304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Export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2826</TotalTime>
  <Words>3797</Words>
  <Application>Microsoft Office PowerPoint</Application>
  <PresentationFormat>On-screen Show (4:3)</PresentationFormat>
  <Paragraphs>1827</Paragraphs>
  <Slides>113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113</vt:i4>
      </vt:variant>
    </vt:vector>
  </HeadingPairs>
  <TitlesOfParts>
    <vt:vector size="114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STRASA Mockup</vt:lpstr>
      <vt:lpstr>Slide 12</vt:lpstr>
      <vt:lpstr>Slide 13</vt:lpstr>
      <vt:lpstr>Slide 14</vt:lpstr>
      <vt:lpstr>User Menu</vt:lpstr>
      <vt:lpstr>Slide 16</vt:lpstr>
      <vt:lpstr>Upload Study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Browse Study</vt:lpstr>
      <vt:lpstr>Slide 26</vt:lpstr>
      <vt:lpstr>Slide 27</vt:lpstr>
      <vt:lpstr>Slide 28</vt:lpstr>
      <vt:lpstr>Slide 29</vt:lpstr>
      <vt:lpstr>Slide 30</vt:lpstr>
      <vt:lpstr>Slide 31</vt:lpstr>
      <vt:lpstr>Cross Study Query</vt:lpstr>
      <vt:lpstr>Slide 33</vt:lpstr>
      <vt:lpstr>Slide 34</vt:lpstr>
      <vt:lpstr>Slide 35</vt:lpstr>
      <vt:lpstr>Slide 36</vt:lpstr>
      <vt:lpstr>Slide 37</vt:lpstr>
      <vt:lpstr>Slide 38</vt:lpstr>
      <vt:lpstr>Germplasm Query</vt:lpstr>
      <vt:lpstr>Slide 40</vt:lpstr>
      <vt:lpstr>Slide 41</vt:lpstr>
      <vt:lpstr>Slide 42</vt:lpstr>
      <vt:lpstr>Slide 43</vt:lpstr>
      <vt:lpstr>Slide 44</vt:lpstr>
      <vt:lpstr>Slide 45</vt:lpstr>
      <vt:lpstr>Maintenance</vt:lpstr>
      <vt:lpstr>Slide 47</vt:lpstr>
      <vt:lpstr>Slide 48</vt:lpstr>
      <vt:lpstr>Slide 49</vt:lpstr>
      <vt:lpstr>Slide 50</vt:lpstr>
      <vt:lpstr>Admin User Maintenance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STRASA Mockup</vt:lpstr>
      <vt:lpstr>Slide 68</vt:lpstr>
      <vt:lpstr>Slide 69</vt:lpstr>
      <vt:lpstr>Slide 70</vt:lpstr>
      <vt:lpstr>User Menu</vt:lpstr>
      <vt:lpstr>Slide 72</vt:lpstr>
      <vt:lpstr>Upload Study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Browse Study</vt:lpstr>
      <vt:lpstr>Slide 83</vt:lpstr>
      <vt:lpstr>Slide 84</vt:lpstr>
      <vt:lpstr>Slide 85</vt:lpstr>
      <vt:lpstr>Slide 86</vt:lpstr>
      <vt:lpstr>Slide 87</vt:lpstr>
      <vt:lpstr>Slide 88</vt:lpstr>
      <vt:lpstr>Cross Study Query</vt:lpstr>
      <vt:lpstr>Slide 90</vt:lpstr>
      <vt:lpstr>Slide 91</vt:lpstr>
      <vt:lpstr>Slide 92</vt:lpstr>
      <vt:lpstr>Slide 93</vt:lpstr>
      <vt:lpstr>Slide 94</vt:lpstr>
      <vt:lpstr>Slide 95</vt:lpstr>
      <vt:lpstr>Germplasm Query</vt:lpstr>
      <vt:lpstr>Slide 97</vt:lpstr>
      <vt:lpstr>Slide 98</vt:lpstr>
      <vt:lpstr>Slide 99</vt:lpstr>
      <vt:lpstr>Slide 100</vt:lpstr>
      <vt:lpstr>Slide 101</vt:lpstr>
      <vt:lpstr>Slide 102</vt:lpstr>
      <vt:lpstr>Maintenance</vt:lpstr>
      <vt:lpstr>Slide 104</vt:lpstr>
      <vt:lpstr>Slide 105</vt:lpstr>
      <vt:lpstr>Slide 106</vt:lpstr>
      <vt:lpstr>Slide 107</vt:lpstr>
      <vt:lpstr>Admin User Maintenance</vt:lpstr>
      <vt:lpstr>Slide 109</vt:lpstr>
      <vt:lpstr>Slide 110</vt:lpstr>
      <vt:lpstr>Slide 111</vt:lpstr>
      <vt:lpstr>Slide 112</vt:lpstr>
      <vt:lpstr>Slide 113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Cañeda, Alexander (IRRI)</dc:creator>
  <cp:lastModifiedBy>ACañeda</cp:lastModifiedBy>
  <cp:revision>369</cp:revision>
  <dcterms:created xsi:type="dcterms:W3CDTF">2006-08-16T00:00:00Z</dcterms:created>
  <dcterms:modified xsi:type="dcterms:W3CDTF">2013-10-25T09:14:53Z</dcterms:modified>
</cp:coreProperties>
</file>

<file path=docProps/thumbnail.jpeg>
</file>